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75" r:id="rId6"/>
    <p:sldId id="272" r:id="rId7"/>
    <p:sldId id="261" r:id="rId8"/>
    <p:sldId id="273" r:id="rId9"/>
    <p:sldId id="263" r:id="rId10"/>
    <p:sldId id="274" r:id="rId11"/>
    <p:sldId id="260" r:id="rId12"/>
    <p:sldId id="276" r:id="rId13"/>
    <p:sldId id="277" r:id="rId14"/>
    <p:sldId id="278" r:id="rId15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26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E68543-2D5B-40CD-8F94-031BE0C62D6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9EA4C61-4EE3-4754-8F14-58883DB448D7}">
      <dgm:prSet/>
      <dgm:spPr/>
      <dgm:t>
        <a:bodyPr/>
        <a:lstStyle/>
        <a:p>
          <a:r>
            <a:rPr lang="en-US">
              <a:latin typeface="NTPreCursivefk" panose="03000400000000000000" pitchFamily="66" charset="0"/>
            </a:rPr>
            <a:t>This activity teaches the children to identify sounds in words and how they are built together through the skill of segementing.</a:t>
          </a:r>
        </a:p>
      </dgm:t>
    </dgm:pt>
    <dgm:pt modelId="{5A7C64AB-8670-4019-B6B2-A9206CD2DA93}" type="parTrans" cxnId="{A0FE85D5-C845-462C-A899-401A1D0296D9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BC616E65-B9D5-4EE9-BA29-82C2B3D53579}" type="sibTrans" cxnId="{A0FE85D5-C845-462C-A899-401A1D0296D9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2AFEC1D2-7E20-4E5E-A196-241136E0AA63}">
      <dgm:prSet/>
      <dgm:spPr/>
      <dgm:t>
        <a:bodyPr/>
        <a:lstStyle/>
        <a:p>
          <a:r>
            <a:rPr lang="en-US" dirty="0">
              <a:latin typeface="NTPreCursivefk" panose="03000400000000000000" pitchFamily="66" charset="0"/>
            </a:rPr>
            <a:t>We are going to build three words together.</a:t>
          </a:r>
        </a:p>
      </dgm:t>
    </dgm:pt>
    <dgm:pt modelId="{2546EF9C-EA2B-430C-AE73-C8BF9A201EC6}" type="parTrans" cxnId="{16E6E631-4E8E-4C42-B610-0CCD1267417D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143321D2-78E0-47B0-B4A7-A00CFF7BCB7B}" type="sibTrans" cxnId="{16E6E631-4E8E-4C42-B610-0CCD1267417D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B2F12668-9652-4DCB-9673-01A5C6A1382E}">
      <dgm:prSet/>
      <dgm:spPr/>
      <dgm:t>
        <a:bodyPr/>
        <a:lstStyle/>
        <a:p>
          <a:r>
            <a:rPr lang="en-US">
              <a:latin typeface="NTPreCursivefk" panose="03000400000000000000" pitchFamily="66" charset="0"/>
            </a:rPr>
            <a:t>When we teach through word building we encourage the children to use gestures to help segment the sounds in a word.</a:t>
          </a:r>
        </a:p>
      </dgm:t>
    </dgm:pt>
    <dgm:pt modelId="{951E5529-5009-4FDE-BAFD-62F89BFB7DB2}" type="parTrans" cxnId="{A5F9456B-30AB-42A4-8121-C2271D233147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5929550C-6478-4D0C-9172-267982CBFAD0}" type="sibTrans" cxnId="{A5F9456B-30AB-42A4-8121-C2271D233147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932FCB75-F89D-408A-ADE4-4C46097F5D49}" type="pres">
      <dgm:prSet presAssocID="{DDE68543-2D5B-40CD-8F94-031BE0C62D6A}" presName="root" presStyleCnt="0">
        <dgm:presLayoutVars>
          <dgm:dir/>
          <dgm:resizeHandles val="exact"/>
        </dgm:presLayoutVars>
      </dgm:prSet>
      <dgm:spPr/>
    </dgm:pt>
    <dgm:pt modelId="{51F95A79-9C6B-4D28-8524-4C612A37DE57}" type="pres">
      <dgm:prSet presAssocID="{D9EA4C61-4EE3-4754-8F14-58883DB448D7}" presName="compNode" presStyleCnt="0"/>
      <dgm:spPr/>
    </dgm:pt>
    <dgm:pt modelId="{C2BF5972-A8A9-412F-8E2A-9C5B1E0C0718}" type="pres">
      <dgm:prSet presAssocID="{D9EA4C61-4EE3-4754-8F14-58883DB448D7}" presName="bgRect" presStyleLbl="bgShp" presStyleIdx="0" presStyleCnt="3"/>
      <dgm:spPr/>
    </dgm:pt>
    <dgm:pt modelId="{781478BF-D90D-4D28-A100-2469F9AFF6C6}" type="pres">
      <dgm:prSet presAssocID="{D9EA4C61-4EE3-4754-8F14-58883DB448D7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50BD3DEB-1979-4049-8202-EE7DC330FF7D}" type="pres">
      <dgm:prSet presAssocID="{D9EA4C61-4EE3-4754-8F14-58883DB448D7}" presName="spaceRect" presStyleCnt="0"/>
      <dgm:spPr/>
    </dgm:pt>
    <dgm:pt modelId="{2DF3C5D9-C2E7-4896-B977-80BBBD97E777}" type="pres">
      <dgm:prSet presAssocID="{D9EA4C61-4EE3-4754-8F14-58883DB448D7}" presName="parTx" presStyleLbl="revTx" presStyleIdx="0" presStyleCnt="3">
        <dgm:presLayoutVars>
          <dgm:chMax val="0"/>
          <dgm:chPref val="0"/>
        </dgm:presLayoutVars>
      </dgm:prSet>
      <dgm:spPr/>
    </dgm:pt>
    <dgm:pt modelId="{F0E90AF7-772B-412E-ACE4-3A23E6D3E850}" type="pres">
      <dgm:prSet presAssocID="{BC616E65-B9D5-4EE9-BA29-82C2B3D53579}" presName="sibTrans" presStyleCnt="0"/>
      <dgm:spPr/>
    </dgm:pt>
    <dgm:pt modelId="{13F5A03B-4EF9-4126-BBEF-9699507A6B31}" type="pres">
      <dgm:prSet presAssocID="{2AFEC1D2-7E20-4E5E-A196-241136E0AA63}" presName="compNode" presStyleCnt="0"/>
      <dgm:spPr/>
    </dgm:pt>
    <dgm:pt modelId="{322A2F8C-DA63-47B5-8FDF-39DCE276A832}" type="pres">
      <dgm:prSet presAssocID="{2AFEC1D2-7E20-4E5E-A196-241136E0AA63}" presName="bgRect" presStyleLbl="bgShp" presStyleIdx="1" presStyleCnt="3"/>
      <dgm:spPr/>
    </dgm:pt>
    <dgm:pt modelId="{9749C143-5729-4F8E-8860-7287AC0F00D0}" type="pres">
      <dgm:prSet presAssocID="{2AFEC1D2-7E20-4E5E-A196-241136E0AA63}" presName="iconRect" presStyleLbl="node1" presStyleIdx="1" presStyleCnt="3"/>
      <dgm:spPr>
        <a:ln>
          <a:noFill/>
        </a:ln>
      </dgm:spPr>
      <dgm:extLst/>
    </dgm:pt>
    <dgm:pt modelId="{06B8A816-1815-4631-8413-A4F71AFF9613}" type="pres">
      <dgm:prSet presAssocID="{2AFEC1D2-7E20-4E5E-A196-241136E0AA63}" presName="spaceRect" presStyleCnt="0"/>
      <dgm:spPr/>
    </dgm:pt>
    <dgm:pt modelId="{02302631-9AAD-46E4-A85D-81ACFDA9FECF}" type="pres">
      <dgm:prSet presAssocID="{2AFEC1D2-7E20-4E5E-A196-241136E0AA63}" presName="parTx" presStyleLbl="revTx" presStyleIdx="1" presStyleCnt="3">
        <dgm:presLayoutVars>
          <dgm:chMax val="0"/>
          <dgm:chPref val="0"/>
        </dgm:presLayoutVars>
      </dgm:prSet>
      <dgm:spPr/>
    </dgm:pt>
    <dgm:pt modelId="{D33CDB98-35C0-4183-A933-FFE47508ABEB}" type="pres">
      <dgm:prSet presAssocID="{143321D2-78E0-47B0-B4A7-A00CFF7BCB7B}" presName="sibTrans" presStyleCnt="0"/>
      <dgm:spPr/>
    </dgm:pt>
    <dgm:pt modelId="{01BD9901-A5B7-40CE-8E5F-C2EA10E8F874}" type="pres">
      <dgm:prSet presAssocID="{B2F12668-9652-4DCB-9673-01A5C6A1382E}" presName="compNode" presStyleCnt="0"/>
      <dgm:spPr/>
    </dgm:pt>
    <dgm:pt modelId="{BE5E0F72-2EA9-4E8D-BB0A-F7DDD80BBF3E}" type="pres">
      <dgm:prSet presAssocID="{B2F12668-9652-4DCB-9673-01A5C6A1382E}" presName="bgRect" presStyleLbl="bgShp" presStyleIdx="2" presStyleCnt="3"/>
      <dgm:spPr/>
    </dgm:pt>
    <dgm:pt modelId="{F122F80B-90B4-412F-B132-ED0B3C880CCC}" type="pres">
      <dgm:prSet presAssocID="{B2F12668-9652-4DCB-9673-01A5C6A1382E}" presName="iconRect" presStyleLbl="nod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ent and Child"/>
        </a:ext>
      </dgm:extLst>
    </dgm:pt>
    <dgm:pt modelId="{390169A8-8535-46B3-A84D-95D45C895985}" type="pres">
      <dgm:prSet presAssocID="{B2F12668-9652-4DCB-9673-01A5C6A1382E}" presName="spaceRect" presStyleCnt="0"/>
      <dgm:spPr/>
    </dgm:pt>
    <dgm:pt modelId="{E7869662-8590-498B-B27A-A95F9BD91380}" type="pres">
      <dgm:prSet presAssocID="{B2F12668-9652-4DCB-9673-01A5C6A1382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6E6E631-4E8E-4C42-B610-0CCD1267417D}" srcId="{DDE68543-2D5B-40CD-8F94-031BE0C62D6A}" destId="{2AFEC1D2-7E20-4E5E-A196-241136E0AA63}" srcOrd="1" destOrd="0" parTransId="{2546EF9C-EA2B-430C-AE73-C8BF9A201EC6}" sibTransId="{143321D2-78E0-47B0-B4A7-A00CFF7BCB7B}"/>
    <dgm:cxn modelId="{A5F9456B-30AB-42A4-8121-C2271D233147}" srcId="{DDE68543-2D5B-40CD-8F94-031BE0C62D6A}" destId="{B2F12668-9652-4DCB-9673-01A5C6A1382E}" srcOrd="2" destOrd="0" parTransId="{951E5529-5009-4FDE-BAFD-62F89BFB7DB2}" sibTransId="{5929550C-6478-4D0C-9172-267982CBFAD0}"/>
    <dgm:cxn modelId="{D507627F-71D9-4274-8932-429F8BE0E7DB}" type="presOf" srcId="{B2F12668-9652-4DCB-9673-01A5C6A1382E}" destId="{E7869662-8590-498B-B27A-A95F9BD91380}" srcOrd="0" destOrd="0" presId="urn:microsoft.com/office/officeart/2018/2/layout/IconVerticalSolidList"/>
    <dgm:cxn modelId="{41175798-184F-406A-A299-1FF7C6157B36}" type="presOf" srcId="{DDE68543-2D5B-40CD-8F94-031BE0C62D6A}" destId="{932FCB75-F89D-408A-ADE4-4C46097F5D49}" srcOrd="0" destOrd="0" presId="urn:microsoft.com/office/officeart/2018/2/layout/IconVerticalSolidList"/>
    <dgm:cxn modelId="{280A7CC2-343D-4E2D-81E7-5EE44BBDBF5F}" type="presOf" srcId="{D9EA4C61-4EE3-4754-8F14-58883DB448D7}" destId="{2DF3C5D9-C2E7-4896-B977-80BBBD97E777}" srcOrd="0" destOrd="0" presId="urn:microsoft.com/office/officeart/2018/2/layout/IconVerticalSolidList"/>
    <dgm:cxn modelId="{F8EAF7CC-9E8D-4F1E-B6AA-277C831A46A6}" type="presOf" srcId="{2AFEC1D2-7E20-4E5E-A196-241136E0AA63}" destId="{02302631-9AAD-46E4-A85D-81ACFDA9FECF}" srcOrd="0" destOrd="0" presId="urn:microsoft.com/office/officeart/2018/2/layout/IconVerticalSolidList"/>
    <dgm:cxn modelId="{A0FE85D5-C845-462C-A899-401A1D0296D9}" srcId="{DDE68543-2D5B-40CD-8F94-031BE0C62D6A}" destId="{D9EA4C61-4EE3-4754-8F14-58883DB448D7}" srcOrd="0" destOrd="0" parTransId="{5A7C64AB-8670-4019-B6B2-A9206CD2DA93}" sibTransId="{BC616E65-B9D5-4EE9-BA29-82C2B3D53579}"/>
    <dgm:cxn modelId="{1151DBA4-D695-41A8-B75F-EE6E6E9BFF31}" type="presParOf" srcId="{932FCB75-F89D-408A-ADE4-4C46097F5D49}" destId="{51F95A79-9C6B-4D28-8524-4C612A37DE57}" srcOrd="0" destOrd="0" presId="urn:microsoft.com/office/officeart/2018/2/layout/IconVerticalSolidList"/>
    <dgm:cxn modelId="{17D71FF8-0504-44E8-88E7-AD2BDCD5FFAE}" type="presParOf" srcId="{51F95A79-9C6B-4D28-8524-4C612A37DE57}" destId="{C2BF5972-A8A9-412F-8E2A-9C5B1E0C0718}" srcOrd="0" destOrd="0" presId="urn:microsoft.com/office/officeart/2018/2/layout/IconVerticalSolidList"/>
    <dgm:cxn modelId="{893543A6-2619-4448-834C-C9180B94B944}" type="presParOf" srcId="{51F95A79-9C6B-4D28-8524-4C612A37DE57}" destId="{781478BF-D90D-4D28-A100-2469F9AFF6C6}" srcOrd="1" destOrd="0" presId="urn:microsoft.com/office/officeart/2018/2/layout/IconVerticalSolidList"/>
    <dgm:cxn modelId="{C8ADB384-CA44-46B0-AAD9-2FD4E5AC48AE}" type="presParOf" srcId="{51F95A79-9C6B-4D28-8524-4C612A37DE57}" destId="{50BD3DEB-1979-4049-8202-EE7DC330FF7D}" srcOrd="2" destOrd="0" presId="urn:microsoft.com/office/officeart/2018/2/layout/IconVerticalSolidList"/>
    <dgm:cxn modelId="{6D22C971-EE21-497A-8468-FB3DD3A8284A}" type="presParOf" srcId="{51F95A79-9C6B-4D28-8524-4C612A37DE57}" destId="{2DF3C5D9-C2E7-4896-B977-80BBBD97E777}" srcOrd="3" destOrd="0" presId="urn:microsoft.com/office/officeart/2018/2/layout/IconVerticalSolidList"/>
    <dgm:cxn modelId="{C2BAB500-D9DD-4AB6-8D61-6EA057636D06}" type="presParOf" srcId="{932FCB75-F89D-408A-ADE4-4C46097F5D49}" destId="{F0E90AF7-772B-412E-ACE4-3A23E6D3E850}" srcOrd="1" destOrd="0" presId="urn:microsoft.com/office/officeart/2018/2/layout/IconVerticalSolidList"/>
    <dgm:cxn modelId="{C72C4505-DAAE-410B-BBDB-EC5D55CE22A4}" type="presParOf" srcId="{932FCB75-F89D-408A-ADE4-4C46097F5D49}" destId="{13F5A03B-4EF9-4126-BBEF-9699507A6B31}" srcOrd="2" destOrd="0" presId="urn:microsoft.com/office/officeart/2018/2/layout/IconVerticalSolidList"/>
    <dgm:cxn modelId="{B6C2A918-0F8E-4AB8-9498-7A23A801FCD5}" type="presParOf" srcId="{13F5A03B-4EF9-4126-BBEF-9699507A6B31}" destId="{322A2F8C-DA63-47B5-8FDF-39DCE276A832}" srcOrd="0" destOrd="0" presId="urn:microsoft.com/office/officeart/2018/2/layout/IconVerticalSolidList"/>
    <dgm:cxn modelId="{E75C04C3-DB75-4288-B507-7FA81795891E}" type="presParOf" srcId="{13F5A03B-4EF9-4126-BBEF-9699507A6B31}" destId="{9749C143-5729-4F8E-8860-7287AC0F00D0}" srcOrd="1" destOrd="0" presId="urn:microsoft.com/office/officeart/2018/2/layout/IconVerticalSolidList"/>
    <dgm:cxn modelId="{61A5722A-2FAF-45A4-9134-94E3FB2F329E}" type="presParOf" srcId="{13F5A03B-4EF9-4126-BBEF-9699507A6B31}" destId="{06B8A816-1815-4631-8413-A4F71AFF9613}" srcOrd="2" destOrd="0" presId="urn:microsoft.com/office/officeart/2018/2/layout/IconVerticalSolidList"/>
    <dgm:cxn modelId="{C72C57E1-5AC6-45F6-BD9A-D46D407627AB}" type="presParOf" srcId="{13F5A03B-4EF9-4126-BBEF-9699507A6B31}" destId="{02302631-9AAD-46E4-A85D-81ACFDA9FECF}" srcOrd="3" destOrd="0" presId="urn:microsoft.com/office/officeart/2018/2/layout/IconVerticalSolidList"/>
    <dgm:cxn modelId="{1E295BC5-E0CD-4036-A19B-1B8EF0B12348}" type="presParOf" srcId="{932FCB75-F89D-408A-ADE4-4C46097F5D49}" destId="{D33CDB98-35C0-4183-A933-FFE47508ABEB}" srcOrd="3" destOrd="0" presId="urn:microsoft.com/office/officeart/2018/2/layout/IconVerticalSolidList"/>
    <dgm:cxn modelId="{C2B4A878-15D7-4C3C-A5F0-77AF3C72B57D}" type="presParOf" srcId="{932FCB75-F89D-408A-ADE4-4C46097F5D49}" destId="{01BD9901-A5B7-40CE-8E5F-C2EA10E8F874}" srcOrd="4" destOrd="0" presId="urn:microsoft.com/office/officeart/2018/2/layout/IconVerticalSolidList"/>
    <dgm:cxn modelId="{FCCC6400-8200-4EFB-B2CA-AB8603EDCA55}" type="presParOf" srcId="{01BD9901-A5B7-40CE-8E5F-C2EA10E8F874}" destId="{BE5E0F72-2EA9-4E8D-BB0A-F7DDD80BBF3E}" srcOrd="0" destOrd="0" presId="urn:microsoft.com/office/officeart/2018/2/layout/IconVerticalSolidList"/>
    <dgm:cxn modelId="{1155E31B-8078-44BC-A233-1208F44933CC}" type="presParOf" srcId="{01BD9901-A5B7-40CE-8E5F-C2EA10E8F874}" destId="{F122F80B-90B4-412F-B132-ED0B3C880CCC}" srcOrd="1" destOrd="0" presId="urn:microsoft.com/office/officeart/2018/2/layout/IconVerticalSolidList"/>
    <dgm:cxn modelId="{A9F5B2FE-19B4-4F97-A74D-0591351D0091}" type="presParOf" srcId="{01BD9901-A5B7-40CE-8E5F-C2EA10E8F874}" destId="{390169A8-8535-46B3-A84D-95D45C895985}" srcOrd="2" destOrd="0" presId="urn:microsoft.com/office/officeart/2018/2/layout/IconVerticalSolidList"/>
    <dgm:cxn modelId="{69B7BF7A-1ABE-47AC-9E96-9B1A84DB0D85}" type="presParOf" srcId="{01BD9901-A5B7-40CE-8E5F-C2EA10E8F874}" destId="{E7869662-8590-498B-B27A-A95F9BD9138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18A164-73BF-4D9B-94AC-6DA46AE96E9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C5C3EA46-5C3D-4E30-B686-AF4EA32B07AE}">
      <dgm:prSet custT="1"/>
      <dgm:spPr/>
      <dgm:t>
        <a:bodyPr/>
        <a:lstStyle/>
        <a:p>
          <a:r>
            <a:rPr lang="en-US" sz="1800" dirty="0">
              <a:latin typeface="NTPreCursivefk" panose="03000400000000000000" pitchFamily="66" charset="0"/>
            </a:rPr>
            <a:t>When reading with your child its important that we try to encourage children to identify sounds instead of saying it’s the /A/ sound which is not the correct sound for that particular word or the letter e as this only leads to confusion. For example  A instead of a</a:t>
          </a:r>
        </a:p>
      </dgm:t>
    </dgm:pt>
    <dgm:pt modelId="{E0A84FC2-9928-4E3A-9D7B-DAF76AB8938F}" type="parTrans" cxnId="{5D19815D-8A02-4E67-9E72-315D09F38863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F54E23FE-3DE9-47B3-AFEB-C6D05C763072}" type="sibTrans" cxnId="{5D19815D-8A02-4E67-9E72-315D09F38863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CD09528F-6562-4804-B22F-780C3C354B0A}">
      <dgm:prSet custT="1"/>
      <dgm:spPr/>
      <dgm:t>
        <a:bodyPr/>
        <a:lstStyle/>
        <a:p>
          <a:r>
            <a:rPr lang="en-US" sz="1800" dirty="0">
              <a:latin typeface="NTPreCursivefk" panose="03000400000000000000" pitchFamily="66" charset="0"/>
            </a:rPr>
            <a:t>chick &gt; the sounds would be /</a:t>
          </a:r>
          <a:r>
            <a:rPr lang="en-US" sz="1800" dirty="0" err="1">
              <a:latin typeface="NTPreCursivefk" panose="03000400000000000000" pitchFamily="66" charset="0"/>
            </a:rPr>
            <a:t>ch</a:t>
          </a:r>
          <a:r>
            <a:rPr lang="en-US" sz="1800" dirty="0">
              <a:latin typeface="NTPreCursivefk" panose="03000400000000000000" pitchFamily="66" charset="0"/>
            </a:rPr>
            <a:t>/ /</a:t>
          </a:r>
          <a:r>
            <a:rPr lang="en-US" sz="1800" dirty="0" err="1">
              <a:latin typeface="NTPreCursivefk" panose="03000400000000000000" pitchFamily="66" charset="0"/>
            </a:rPr>
            <a:t>i</a:t>
          </a:r>
          <a:r>
            <a:rPr lang="en-US" sz="1800" dirty="0">
              <a:latin typeface="NTPreCursivefk" panose="03000400000000000000" pitchFamily="66" charset="0"/>
            </a:rPr>
            <a:t>/ /ck/ not /c/h/</a:t>
          </a:r>
          <a:r>
            <a:rPr lang="en-US" sz="1800" dirty="0" err="1">
              <a:latin typeface="NTPreCursivefk" panose="03000400000000000000" pitchFamily="66" charset="0"/>
            </a:rPr>
            <a:t>i</a:t>
          </a:r>
          <a:r>
            <a:rPr lang="en-US" sz="1800" dirty="0">
              <a:latin typeface="NTPreCursivefk" panose="03000400000000000000" pitchFamily="66" charset="0"/>
            </a:rPr>
            <a:t>/c/k.</a:t>
          </a:r>
        </a:p>
      </dgm:t>
    </dgm:pt>
    <dgm:pt modelId="{C8B1C215-9933-4692-B33D-07EB3088F6A2}" type="parTrans" cxnId="{448D5E3B-3000-4C36-AFB0-5A43D64D2922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3FB4AE7D-30D1-49AE-8EEA-9C8051F90301}" type="sibTrans" cxnId="{448D5E3B-3000-4C36-AFB0-5A43D64D2922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75CC5466-BE27-4B8D-98F0-0E75B44CBC21}">
      <dgm:prSet custT="1"/>
      <dgm:spPr/>
      <dgm:t>
        <a:bodyPr/>
        <a:lstStyle/>
        <a:p>
          <a:r>
            <a:rPr lang="en-US" sz="1800" dirty="0">
              <a:latin typeface="NTPreCursivefk" panose="03000400000000000000" pitchFamily="66" charset="0"/>
            </a:rPr>
            <a:t>If your ever stuck or unsure of a sound in a word a trick to remember is to cover up the word say the word out loud and think about the sounds you hear! </a:t>
          </a:r>
        </a:p>
      </dgm:t>
    </dgm:pt>
    <dgm:pt modelId="{4AD2651D-1A11-4D3C-8482-5C146CFCD26F}" type="parTrans" cxnId="{A5F71F72-6BEC-4F2D-9F54-7D4BFD464F35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35CAE2B5-68D0-4CD4-9883-387F7F783F82}" type="sibTrans" cxnId="{A5F71F72-6BEC-4F2D-9F54-7D4BFD464F35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478E2ACA-C967-4911-A4DD-CDB7147D5804}">
      <dgm:prSet custT="1"/>
      <dgm:spPr/>
      <dgm:t>
        <a:bodyPr/>
        <a:lstStyle/>
        <a:p>
          <a:r>
            <a:rPr lang="en-US" sz="1400" dirty="0">
              <a:latin typeface="NTPreCursivefk" panose="03000400000000000000" pitchFamily="66" charset="0"/>
            </a:rPr>
            <a:t>You are also encouraged to incorporate any of the demonstrated lessons shown into your home learning sessions or if that’s too much turn it into a fun game for example memory.  </a:t>
          </a:r>
        </a:p>
      </dgm:t>
    </dgm:pt>
    <dgm:pt modelId="{C538DF4D-5AA6-4A05-99E1-A05D06669A78}" type="parTrans" cxnId="{E2EE900E-FC68-4D89-A3D3-7F8CE7470CA0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97507DF5-4112-4097-8AB8-DD249959A0CD}" type="sibTrans" cxnId="{E2EE900E-FC68-4D89-A3D3-7F8CE7470CA0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BD577570-F65D-460B-A60A-6F967DE689F9}" type="pres">
      <dgm:prSet presAssocID="{DF18A164-73BF-4D9B-94AC-6DA46AE96E9A}" presName="root" presStyleCnt="0">
        <dgm:presLayoutVars>
          <dgm:dir/>
          <dgm:resizeHandles val="exact"/>
        </dgm:presLayoutVars>
      </dgm:prSet>
      <dgm:spPr/>
    </dgm:pt>
    <dgm:pt modelId="{4F434A68-CAA6-4A26-93F9-186CCBCBEFBF}" type="pres">
      <dgm:prSet presAssocID="{C5C3EA46-5C3D-4E30-B686-AF4EA32B07AE}" presName="compNode" presStyleCnt="0"/>
      <dgm:spPr/>
    </dgm:pt>
    <dgm:pt modelId="{54369A72-26FB-4CF4-90BB-8A132EAFBA0E}" type="pres">
      <dgm:prSet presAssocID="{C5C3EA46-5C3D-4E30-B686-AF4EA32B07AE}" presName="bgRect" presStyleLbl="bgShp" presStyleIdx="0" presStyleCnt="3"/>
      <dgm:spPr/>
    </dgm:pt>
    <dgm:pt modelId="{3691F2D3-83D2-4731-BC20-AA38E8C55EE2}" type="pres">
      <dgm:prSet presAssocID="{C5C3EA46-5C3D-4E30-B686-AF4EA32B07AE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50B6F5F2-191B-44F3-B855-20EA7CF3343B}" type="pres">
      <dgm:prSet presAssocID="{C5C3EA46-5C3D-4E30-B686-AF4EA32B07AE}" presName="spaceRect" presStyleCnt="0"/>
      <dgm:spPr/>
    </dgm:pt>
    <dgm:pt modelId="{DA82C830-3E8E-4110-A691-0FD76A94A973}" type="pres">
      <dgm:prSet presAssocID="{C5C3EA46-5C3D-4E30-B686-AF4EA32B07AE}" presName="parTx" presStyleLbl="revTx" presStyleIdx="0" presStyleCnt="4">
        <dgm:presLayoutVars>
          <dgm:chMax val="0"/>
          <dgm:chPref val="0"/>
        </dgm:presLayoutVars>
      </dgm:prSet>
      <dgm:spPr/>
    </dgm:pt>
    <dgm:pt modelId="{60BB2F09-5EAE-4E86-98BE-678707C3E27C}" type="pres">
      <dgm:prSet presAssocID="{F54E23FE-3DE9-47B3-AFEB-C6D05C763072}" presName="sibTrans" presStyleCnt="0"/>
      <dgm:spPr/>
    </dgm:pt>
    <dgm:pt modelId="{3BCFCEE9-A932-4582-BD72-4893332133A5}" type="pres">
      <dgm:prSet presAssocID="{CD09528F-6562-4804-B22F-780C3C354B0A}" presName="compNode" presStyleCnt="0"/>
      <dgm:spPr/>
    </dgm:pt>
    <dgm:pt modelId="{8AE23E58-AB4A-4963-A6CA-7585BE2E19FB}" type="pres">
      <dgm:prSet presAssocID="{CD09528F-6562-4804-B22F-780C3C354B0A}" presName="bgRect" presStyleLbl="bgShp" presStyleIdx="1" presStyleCnt="3"/>
      <dgm:spPr/>
    </dgm:pt>
    <dgm:pt modelId="{DE5039C7-BFB1-43E5-A419-67FD6457291D}" type="pres">
      <dgm:prSet presAssocID="{CD09528F-6562-4804-B22F-780C3C354B0A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F9E4566A-B0CB-4E48-B182-42F03255F4FD}" type="pres">
      <dgm:prSet presAssocID="{CD09528F-6562-4804-B22F-780C3C354B0A}" presName="spaceRect" presStyleCnt="0"/>
      <dgm:spPr/>
    </dgm:pt>
    <dgm:pt modelId="{5D56F95F-75CD-4A4D-8CF8-071928DE0BEF}" type="pres">
      <dgm:prSet presAssocID="{CD09528F-6562-4804-B22F-780C3C354B0A}" presName="parTx" presStyleLbl="revTx" presStyleIdx="1" presStyleCnt="4">
        <dgm:presLayoutVars>
          <dgm:chMax val="0"/>
          <dgm:chPref val="0"/>
        </dgm:presLayoutVars>
      </dgm:prSet>
      <dgm:spPr/>
    </dgm:pt>
    <dgm:pt modelId="{17B28518-020B-4B22-8F62-E6F5F6463BC4}" type="pres">
      <dgm:prSet presAssocID="{3FB4AE7D-30D1-49AE-8EEA-9C8051F90301}" presName="sibTrans" presStyleCnt="0"/>
      <dgm:spPr/>
    </dgm:pt>
    <dgm:pt modelId="{C6EA6F22-0FD3-40A5-809F-42C64B26C1FE}" type="pres">
      <dgm:prSet presAssocID="{75CC5466-BE27-4B8D-98F0-0E75B44CBC21}" presName="compNode" presStyleCnt="0"/>
      <dgm:spPr/>
    </dgm:pt>
    <dgm:pt modelId="{07CD20D8-E656-424B-A599-3288DC888A60}" type="pres">
      <dgm:prSet presAssocID="{75CC5466-BE27-4B8D-98F0-0E75B44CBC21}" presName="bgRect" presStyleLbl="bgShp" presStyleIdx="2" presStyleCnt="3"/>
      <dgm:spPr/>
    </dgm:pt>
    <dgm:pt modelId="{2BB299F2-2A8E-42A2-AB95-D06E9A832986}" type="pres">
      <dgm:prSet presAssocID="{75CC5466-BE27-4B8D-98F0-0E75B44CBC2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te Speaker"/>
        </a:ext>
      </dgm:extLst>
    </dgm:pt>
    <dgm:pt modelId="{56191193-9E4C-4FC3-9CB6-A6751F496679}" type="pres">
      <dgm:prSet presAssocID="{75CC5466-BE27-4B8D-98F0-0E75B44CBC21}" presName="spaceRect" presStyleCnt="0"/>
      <dgm:spPr/>
    </dgm:pt>
    <dgm:pt modelId="{E4B9EFCF-C0D6-451E-A3E7-E7288C7255ED}" type="pres">
      <dgm:prSet presAssocID="{75CC5466-BE27-4B8D-98F0-0E75B44CBC21}" presName="parTx" presStyleLbl="revTx" presStyleIdx="2" presStyleCnt="4">
        <dgm:presLayoutVars>
          <dgm:chMax val="0"/>
          <dgm:chPref val="0"/>
        </dgm:presLayoutVars>
      </dgm:prSet>
      <dgm:spPr/>
    </dgm:pt>
    <dgm:pt modelId="{2F95C41A-4412-486B-AA4E-13E1FEECD0B6}" type="pres">
      <dgm:prSet presAssocID="{75CC5466-BE27-4B8D-98F0-0E75B44CBC21}" presName="desTx" presStyleLbl="revTx" presStyleIdx="3" presStyleCnt="4">
        <dgm:presLayoutVars/>
      </dgm:prSet>
      <dgm:spPr/>
    </dgm:pt>
  </dgm:ptLst>
  <dgm:cxnLst>
    <dgm:cxn modelId="{F67DD709-29DA-43FF-98F5-0710B8FFC63E}" type="presOf" srcId="{C5C3EA46-5C3D-4E30-B686-AF4EA32B07AE}" destId="{DA82C830-3E8E-4110-A691-0FD76A94A973}" srcOrd="0" destOrd="0" presId="urn:microsoft.com/office/officeart/2018/2/layout/IconVerticalSolidList"/>
    <dgm:cxn modelId="{E2EE900E-FC68-4D89-A3D3-7F8CE7470CA0}" srcId="{75CC5466-BE27-4B8D-98F0-0E75B44CBC21}" destId="{478E2ACA-C967-4911-A4DD-CDB7147D5804}" srcOrd="0" destOrd="0" parTransId="{C538DF4D-5AA6-4A05-99E1-A05D06669A78}" sibTransId="{97507DF5-4112-4097-8AB8-DD249959A0CD}"/>
    <dgm:cxn modelId="{A42BDA20-061E-4262-9911-A9E56BF300AA}" type="presOf" srcId="{CD09528F-6562-4804-B22F-780C3C354B0A}" destId="{5D56F95F-75CD-4A4D-8CF8-071928DE0BEF}" srcOrd="0" destOrd="0" presId="urn:microsoft.com/office/officeart/2018/2/layout/IconVerticalSolidList"/>
    <dgm:cxn modelId="{448D5E3B-3000-4C36-AFB0-5A43D64D2922}" srcId="{DF18A164-73BF-4D9B-94AC-6DA46AE96E9A}" destId="{CD09528F-6562-4804-B22F-780C3C354B0A}" srcOrd="1" destOrd="0" parTransId="{C8B1C215-9933-4692-B33D-07EB3088F6A2}" sibTransId="{3FB4AE7D-30D1-49AE-8EEA-9C8051F90301}"/>
    <dgm:cxn modelId="{5D19815D-8A02-4E67-9E72-315D09F38863}" srcId="{DF18A164-73BF-4D9B-94AC-6DA46AE96E9A}" destId="{C5C3EA46-5C3D-4E30-B686-AF4EA32B07AE}" srcOrd="0" destOrd="0" parTransId="{E0A84FC2-9928-4E3A-9D7B-DAF76AB8938F}" sibTransId="{F54E23FE-3DE9-47B3-AFEB-C6D05C763072}"/>
    <dgm:cxn modelId="{32FAE668-71F9-4CD0-86D1-8DC1E868BAC1}" type="presOf" srcId="{75CC5466-BE27-4B8D-98F0-0E75B44CBC21}" destId="{E4B9EFCF-C0D6-451E-A3E7-E7288C7255ED}" srcOrd="0" destOrd="0" presId="urn:microsoft.com/office/officeart/2018/2/layout/IconVerticalSolidList"/>
    <dgm:cxn modelId="{A5F71F72-6BEC-4F2D-9F54-7D4BFD464F35}" srcId="{DF18A164-73BF-4D9B-94AC-6DA46AE96E9A}" destId="{75CC5466-BE27-4B8D-98F0-0E75B44CBC21}" srcOrd="2" destOrd="0" parTransId="{4AD2651D-1A11-4D3C-8482-5C146CFCD26F}" sibTransId="{35CAE2B5-68D0-4CD4-9883-387F7F783F82}"/>
    <dgm:cxn modelId="{056A0C75-B330-494E-8BA1-07AA292A198D}" type="presOf" srcId="{478E2ACA-C967-4911-A4DD-CDB7147D5804}" destId="{2F95C41A-4412-486B-AA4E-13E1FEECD0B6}" srcOrd="0" destOrd="0" presId="urn:microsoft.com/office/officeart/2018/2/layout/IconVerticalSolidList"/>
    <dgm:cxn modelId="{6774FD58-A4BF-4257-B2F0-B86BA9AB6908}" type="presOf" srcId="{DF18A164-73BF-4D9B-94AC-6DA46AE96E9A}" destId="{BD577570-F65D-460B-A60A-6F967DE689F9}" srcOrd="0" destOrd="0" presId="urn:microsoft.com/office/officeart/2018/2/layout/IconVerticalSolidList"/>
    <dgm:cxn modelId="{84FF6908-E3B3-4CCF-A64B-464AFD26BC6D}" type="presParOf" srcId="{BD577570-F65D-460B-A60A-6F967DE689F9}" destId="{4F434A68-CAA6-4A26-93F9-186CCBCBEFBF}" srcOrd="0" destOrd="0" presId="urn:microsoft.com/office/officeart/2018/2/layout/IconVerticalSolidList"/>
    <dgm:cxn modelId="{01E13391-4C29-4C02-942C-2414411F12FE}" type="presParOf" srcId="{4F434A68-CAA6-4A26-93F9-186CCBCBEFBF}" destId="{54369A72-26FB-4CF4-90BB-8A132EAFBA0E}" srcOrd="0" destOrd="0" presId="urn:microsoft.com/office/officeart/2018/2/layout/IconVerticalSolidList"/>
    <dgm:cxn modelId="{9058BC9C-7ADF-4A56-B5D2-BBD91D1B2ADB}" type="presParOf" srcId="{4F434A68-CAA6-4A26-93F9-186CCBCBEFBF}" destId="{3691F2D3-83D2-4731-BC20-AA38E8C55EE2}" srcOrd="1" destOrd="0" presId="urn:microsoft.com/office/officeart/2018/2/layout/IconVerticalSolidList"/>
    <dgm:cxn modelId="{31006193-2DFC-4F85-A606-394E3182FDBC}" type="presParOf" srcId="{4F434A68-CAA6-4A26-93F9-186CCBCBEFBF}" destId="{50B6F5F2-191B-44F3-B855-20EA7CF3343B}" srcOrd="2" destOrd="0" presId="urn:microsoft.com/office/officeart/2018/2/layout/IconVerticalSolidList"/>
    <dgm:cxn modelId="{00EA4FC5-946C-46B4-A672-3940990107AF}" type="presParOf" srcId="{4F434A68-CAA6-4A26-93F9-186CCBCBEFBF}" destId="{DA82C830-3E8E-4110-A691-0FD76A94A973}" srcOrd="3" destOrd="0" presId="urn:microsoft.com/office/officeart/2018/2/layout/IconVerticalSolidList"/>
    <dgm:cxn modelId="{7B15AD8C-665A-4BFF-957B-A0892CB98C46}" type="presParOf" srcId="{BD577570-F65D-460B-A60A-6F967DE689F9}" destId="{60BB2F09-5EAE-4E86-98BE-678707C3E27C}" srcOrd="1" destOrd="0" presId="urn:microsoft.com/office/officeart/2018/2/layout/IconVerticalSolidList"/>
    <dgm:cxn modelId="{1DBE023A-3304-403A-84D8-4BB5F26642ED}" type="presParOf" srcId="{BD577570-F65D-460B-A60A-6F967DE689F9}" destId="{3BCFCEE9-A932-4582-BD72-4893332133A5}" srcOrd="2" destOrd="0" presId="urn:microsoft.com/office/officeart/2018/2/layout/IconVerticalSolidList"/>
    <dgm:cxn modelId="{9CF9709D-C07B-42B9-A336-DCC308B63757}" type="presParOf" srcId="{3BCFCEE9-A932-4582-BD72-4893332133A5}" destId="{8AE23E58-AB4A-4963-A6CA-7585BE2E19FB}" srcOrd="0" destOrd="0" presId="urn:microsoft.com/office/officeart/2018/2/layout/IconVerticalSolidList"/>
    <dgm:cxn modelId="{635A34B5-7F29-4CED-AD20-FE3F9AC26D84}" type="presParOf" srcId="{3BCFCEE9-A932-4582-BD72-4893332133A5}" destId="{DE5039C7-BFB1-43E5-A419-67FD6457291D}" srcOrd="1" destOrd="0" presId="urn:microsoft.com/office/officeart/2018/2/layout/IconVerticalSolidList"/>
    <dgm:cxn modelId="{2715CD4D-FD6B-4841-8203-CD4D45B0E10B}" type="presParOf" srcId="{3BCFCEE9-A932-4582-BD72-4893332133A5}" destId="{F9E4566A-B0CB-4E48-B182-42F03255F4FD}" srcOrd="2" destOrd="0" presId="urn:microsoft.com/office/officeart/2018/2/layout/IconVerticalSolidList"/>
    <dgm:cxn modelId="{7B5E15EC-576B-449A-8F8F-6B21AA1B5290}" type="presParOf" srcId="{3BCFCEE9-A932-4582-BD72-4893332133A5}" destId="{5D56F95F-75CD-4A4D-8CF8-071928DE0BEF}" srcOrd="3" destOrd="0" presId="urn:microsoft.com/office/officeart/2018/2/layout/IconVerticalSolidList"/>
    <dgm:cxn modelId="{D81988A8-51FF-4E1C-AAF9-9275F9E1D03A}" type="presParOf" srcId="{BD577570-F65D-460B-A60A-6F967DE689F9}" destId="{17B28518-020B-4B22-8F62-E6F5F6463BC4}" srcOrd="3" destOrd="0" presId="urn:microsoft.com/office/officeart/2018/2/layout/IconVerticalSolidList"/>
    <dgm:cxn modelId="{14D1C0CF-6B53-4370-B6A3-6843BCA83187}" type="presParOf" srcId="{BD577570-F65D-460B-A60A-6F967DE689F9}" destId="{C6EA6F22-0FD3-40A5-809F-42C64B26C1FE}" srcOrd="4" destOrd="0" presId="urn:microsoft.com/office/officeart/2018/2/layout/IconVerticalSolidList"/>
    <dgm:cxn modelId="{00C763EA-9849-4296-843C-D83B624198D3}" type="presParOf" srcId="{C6EA6F22-0FD3-40A5-809F-42C64B26C1FE}" destId="{07CD20D8-E656-424B-A599-3288DC888A60}" srcOrd="0" destOrd="0" presId="urn:microsoft.com/office/officeart/2018/2/layout/IconVerticalSolidList"/>
    <dgm:cxn modelId="{933191E2-FE99-4FF1-8BA2-F0E933189AC2}" type="presParOf" srcId="{C6EA6F22-0FD3-40A5-809F-42C64B26C1FE}" destId="{2BB299F2-2A8E-42A2-AB95-D06E9A832986}" srcOrd="1" destOrd="0" presId="urn:microsoft.com/office/officeart/2018/2/layout/IconVerticalSolidList"/>
    <dgm:cxn modelId="{976F198F-E76E-48D5-816F-8F67FB057C11}" type="presParOf" srcId="{C6EA6F22-0FD3-40A5-809F-42C64B26C1FE}" destId="{56191193-9E4C-4FC3-9CB6-A6751F496679}" srcOrd="2" destOrd="0" presId="urn:microsoft.com/office/officeart/2018/2/layout/IconVerticalSolidList"/>
    <dgm:cxn modelId="{B4698389-CCDF-4969-A7BF-60009457A7DA}" type="presParOf" srcId="{C6EA6F22-0FD3-40A5-809F-42C64B26C1FE}" destId="{E4B9EFCF-C0D6-451E-A3E7-E7288C7255ED}" srcOrd="3" destOrd="0" presId="urn:microsoft.com/office/officeart/2018/2/layout/IconVerticalSolidList"/>
    <dgm:cxn modelId="{5FD103F4-0C57-4033-B0CE-4E730565BE47}" type="presParOf" srcId="{C6EA6F22-0FD3-40A5-809F-42C64B26C1FE}" destId="{2F95C41A-4412-486B-AA4E-13E1FEECD0B6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BF5972-A8A9-412F-8E2A-9C5B1E0C0718}">
      <dsp:nvSpPr>
        <dsp:cNvPr id="0" name=""/>
        <dsp:cNvSpPr/>
      </dsp:nvSpPr>
      <dsp:spPr>
        <a:xfrm>
          <a:off x="0" y="640"/>
          <a:ext cx="5914209" cy="14992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1478BF-D90D-4D28-A100-2469F9AFF6C6}">
      <dsp:nvSpPr>
        <dsp:cNvPr id="0" name=""/>
        <dsp:cNvSpPr/>
      </dsp:nvSpPr>
      <dsp:spPr>
        <a:xfrm>
          <a:off x="453523" y="337971"/>
          <a:ext cx="824587" cy="82458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F3C5D9-C2E7-4896-B977-80BBBD97E777}">
      <dsp:nvSpPr>
        <dsp:cNvPr id="0" name=""/>
        <dsp:cNvSpPr/>
      </dsp:nvSpPr>
      <dsp:spPr>
        <a:xfrm>
          <a:off x="1731633" y="640"/>
          <a:ext cx="4182575" cy="1499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71" tIns="158671" rIns="158671" bIns="1586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NTPreCursivefk" panose="03000400000000000000" pitchFamily="66" charset="0"/>
            </a:rPr>
            <a:t>This activity teaches the children to identify sounds in words and how they are built together through the skill of segementing.</a:t>
          </a:r>
        </a:p>
      </dsp:txBody>
      <dsp:txXfrm>
        <a:off x="1731633" y="640"/>
        <a:ext cx="4182575" cy="1499250"/>
      </dsp:txXfrm>
    </dsp:sp>
    <dsp:sp modelId="{322A2F8C-DA63-47B5-8FDF-39DCE276A832}">
      <dsp:nvSpPr>
        <dsp:cNvPr id="0" name=""/>
        <dsp:cNvSpPr/>
      </dsp:nvSpPr>
      <dsp:spPr>
        <a:xfrm>
          <a:off x="0" y="1874703"/>
          <a:ext cx="5914209" cy="14992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49C143-5729-4F8E-8860-7287AC0F00D0}">
      <dsp:nvSpPr>
        <dsp:cNvPr id="0" name=""/>
        <dsp:cNvSpPr/>
      </dsp:nvSpPr>
      <dsp:spPr>
        <a:xfrm>
          <a:off x="453523" y="2212034"/>
          <a:ext cx="824587" cy="824587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302631-9AAD-46E4-A85D-81ACFDA9FECF}">
      <dsp:nvSpPr>
        <dsp:cNvPr id="0" name=""/>
        <dsp:cNvSpPr/>
      </dsp:nvSpPr>
      <dsp:spPr>
        <a:xfrm>
          <a:off x="1731633" y="1874703"/>
          <a:ext cx="4182575" cy="1499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71" tIns="158671" rIns="158671" bIns="1586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NTPreCursivefk" panose="03000400000000000000" pitchFamily="66" charset="0"/>
            </a:rPr>
            <a:t>We are going to build three words together.</a:t>
          </a:r>
        </a:p>
      </dsp:txBody>
      <dsp:txXfrm>
        <a:off x="1731633" y="1874703"/>
        <a:ext cx="4182575" cy="1499250"/>
      </dsp:txXfrm>
    </dsp:sp>
    <dsp:sp modelId="{BE5E0F72-2EA9-4E8D-BB0A-F7DDD80BBF3E}">
      <dsp:nvSpPr>
        <dsp:cNvPr id="0" name=""/>
        <dsp:cNvSpPr/>
      </dsp:nvSpPr>
      <dsp:spPr>
        <a:xfrm>
          <a:off x="0" y="3748766"/>
          <a:ext cx="5914209" cy="14992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22F80B-90B4-412F-B132-ED0B3C880CCC}">
      <dsp:nvSpPr>
        <dsp:cNvPr id="0" name=""/>
        <dsp:cNvSpPr/>
      </dsp:nvSpPr>
      <dsp:spPr>
        <a:xfrm>
          <a:off x="453523" y="4086097"/>
          <a:ext cx="824587" cy="824587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869662-8590-498B-B27A-A95F9BD91380}">
      <dsp:nvSpPr>
        <dsp:cNvPr id="0" name=""/>
        <dsp:cNvSpPr/>
      </dsp:nvSpPr>
      <dsp:spPr>
        <a:xfrm>
          <a:off x="1731633" y="3748766"/>
          <a:ext cx="4182575" cy="1499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71" tIns="158671" rIns="158671" bIns="1586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NTPreCursivefk" panose="03000400000000000000" pitchFamily="66" charset="0"/>
            </a:rPr>
            <a:t>When we teach through word building we encourage the children to use gestures to help segment the sounds in a word.</a:t>
          </a:r>
        </a:p>
      </dsp:txBody>
      <dsp:txXfrm>
        <a:off x="1731633" y="3748766"/>
        <a:ext cx="4182575" cy="14992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369A72-26FB-4CF4-90BB-8A132EAFBA0E}">
      <dsp:nvSpPr>
        <dsp:cNvPr id="0" name=""/>
        <dsp:cNvSpPr/>
      </dsp:nvSpPr>
      <dsp:spPr>
        <a:xfrm>
          <a:off x="0" y="3834"/>
          <a:ext cx="7300461" cy="179301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91F2D3-83D2-4731-BC20-AA38E8C55EE2}">
      <dsp:nvSpPr>
        <dsp:cNvPr id="0" name=""/>
        <dsp:cNvSpPr/>
      </dsp:nvSpPr>
      <dsp:spPr>
        <a:xfrm>
          <a:off x="542388" y="407263"/>
          <a:ext cx="986160" cy="98616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82C830-3E8E-4110-A691-0FD76A94A973}">
      <dsp:nvSpPr>
        <dsp:cNvPr id="0" name=""/>
        <dsp:cNvSpPr/>
      </dsp:nvSpPr>
      <dsp:spPr>
        <a:xfrm>
          <a:off x="2070936" y="3834"/>
          <a:ext cx="5227499" cy="17930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761" tIns="189761" rIns="189761" bIns="18976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TPreCursivefk" panose="03000400000000000000" pitchFamily="66" charset="0"/>
            </a:rPr>
            <a:t>When reading with your child its important that we try to encourage children to identify sounds instead of saying it’s the /A/ sound which is not the correct sound for that particular word or the letter e as this only leads to confusion. For example  A instead of a</a:t>
          </a:r>
        </a:p>
      </dsp:txBody>
      <dsp:txXfrm>
        <a:off x="2070936" y="3834"/>
        <a:ext cx="5227499" cy="1793019"/>
      </dsp:txXfrm>
    </dsp:sp>
    <dsp:sp modelId="{8AE23E58-AB4A-4963-A6CA-7585BE2E19FB}">
      <dsp:nvSpPr>
        <dsp:cNvPr id="0" name=""/>
        <dsp:cNvSpPr/>
      </dsp:nvSpPr>
      <dsp:spPr>
        <a:xfrm>
          <a:off x="0" y="2245107"/>
          <a:ext cx="7300461" cy="179301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5039C7-BFB1-43E5-A419-67FD6457291D}">
      <dsp:nvSpPr>
        <dsp:cNvPr id="0" name=""/>
        <dsp:cNvSpPr/>
      </dsp:nvSpPr>
      <dsp:spPr>
        <a:xfrm>
          <a:off x="542388" y="2648537"/>
          <a:ext cx="986160" cy="98616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56F95F-75CD-4A4D-8CF8-071928DE0BEF}">
      <dsp:nvSpPr>
        <dsp:cNvPr id="0" name=""/>
        <dsp:cNvSpPr/>
      </dsp:nvSpPr>
      <dsp:spPr>
        <a:xfrm>
          <a:off x="2070936" y="2245107"/>
          <a:ext cx="5227499" cy="17930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761" tIns="189761" rIns="189761" bIns="18976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TPreCursivefk" panose="03000400000000000000" pitchFamily="66" charset="0"/>
            </a:rPr>
            <a:t>chick &gt; the sounds would be /</a:t>
          </a:r>
          <a:r>
            <a:rPr lang="en-US" sz="1800" kern="1200" dirty="0" err="1">
              <a:latin typeface="NTPreCursivefk" panose="03000400000000000000" pitchFamily="66" charset="0"/>
            </a:rPr>
            <a:t>ch</a:t>
          </a:r>
          <a:r>
            <a:rPr lang="en-US" sz="1800" kern="1200" dirty="0">
              <a:latin typeface="NTPreCursivefk" panose="03000400000000000000" pitchFamily="66" charset="0"/>
            </a:rPr>
            <a:t>/ /</a:t>
          </a:r>
          <a:r>
            <a:rPr lang="en-US" sz="1800" kern="1200" dirty="0" err="1">
              <a:latin typeface="NTPreCursivefk" panose="03000400000000000000" pitchFamily="66" charset="0"/>
            </a:rPr>
            <a:t>i</a:t>
          </a:r>
          <a:r>
            <a:rPr lang="en-US" sz="1800" kern="1200" dirty="0">
              <a:latin typeface="NTPreCursivefk" panose="03000400000000000000" pitchFamily="66" charset="0"/>
            </a:rPr>
            <a:t>/ /ck/ not /c/h/</a:t>
          </a:r>
          <a:r>
            <a:rPr lang="en-US" sz="1800" kern="1200" dirty="0" err="1">
              <a:latin typeface="NTPreCursivefk" panose="03000400000000000000" pitchFamily="66" charset="0"/>
            </a:rPr>
            <a:t>i</a:t>
          </a:r>
          <a:r>
            <a:rPr lang="en-US" sz="1800" kern="1200" dirty="0">
              <a:latin typeface="NTPreCursivefk" panose="03000400000000000000" pitchFamily="66" charset="0"/>
            </a:rPr>
            <a:t>/c/k.</a:t>
          </a:r>
        </a:p>
      </dsp:txBody>
      <dsp:txXfrm>
        <a:off x="2070936" y="2245107"/>
        <a:ext cx="5227499" cy="1793019"/>
      </dsp:txXfrm>
    </dsp:sp>
    <dsp:sp modelId="{07CD20D8-E656-424B-A599-3288DC888A60}">
      <dsp:nvSpPr>
        <dsp:cNvPr id="0" name=""/>
        <dsp:cNvSpPr/>
      </dsp:nvSpPr>
      <dsp:spPr>
        <a:xfrm>
          <a:off x="0" y="4486381"/>
          <a:ext cx="7300461" cy="179301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B299F2-2A8E-42A2-AB95-D06E9A832986}">
      <dsp:nvSpPr>
        <dsp:cNvPr id="0" name=""/>
        <dsp:cNvSpPr/>
      </dsp:nvSpPr>
      <dsp:spPr>
        <a:xfrm>
          <a:off x="542388" y="4889811"/>
          <a:ext cx="986160" cy="98616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B9EFCF-C0D6-451E-A3E7-E7288C7255ED}">
      <dsp:nvSpPr>
        <dsp:cNvPr id="0" name=""/>
        <dsp:cNvSpPr/>
      </dsp:nvSpPr>
      <dsp:spPr>
        <a:xfrm>
          <a:off x="2070936" y="4486381"/>
          <a:ext cx="3285207" cy="17930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761" tIns="189761" rIns="189761" bIns="18976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TPreCursivefk" panose="03000400000000000000" pitchFamily="66" charset="0"/>
            </a:rPr>
            <a:t>If your ever stuck or unsure of a sound in a word a trick to remember is to cover up the word say the word out loud and think about the sounds you hear! </a:t>
          </a:r>
        </a:p>
      </dsp:txBody>
      <dsp:txXfrm>
        <a:off x="2070936" y="4486381"/>
        <a:ext cx="3285207" cy="1793019"/>
      </dsp:txXfrm>
    </dsp:sp>
    <dsp:sp modelId="{2F95C41A-4412-486B-AA4E-13E1FEECD0B6}">
      <dsp:nvSpPr>
        <dsp:cNvPr id="0" name=""/>
        <dsp:cNvSpPr/>
      </dsp:nvSpPr>
      <dsp:spPr>
        <a:xfrm>
          <a:off x="5356144" y="4486381"/>
          <a:ext cx="1942292" cy="17930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761" tIns="189761" rIns="189761" bIns="189761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NTPreCursivefk" panose="03000400000000000000" pitchFamily="66" charset="0"/>
            </a:rPr>
            <a:t>You are also encouraged to incorporate any of the demonstrated lessons shown into your home learning sessions or if that’s too much turn it into a fun game for example memory.  </a:t>
          </a:r>
        </a:p>
      </dsp:txBody>
      <dsp:txXfrm>
        <a:off x="5356144" y="4486381"/>
        <a:ext cx="1942292" cy="17930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2106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075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4214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89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53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3622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975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855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628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635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635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81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825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24013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14653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9521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100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565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8">
            <a:extLst>
              <a:ext uri="{FF2B5EF4-FFF2-40B4-BE49-F238E27FC236}">
                <a16:creationId xmlns:a16="http://schemas.microsoft.com/office/drawing/2014/main" id="{1755C732-3264-4614-8316-41F7548371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10">
            <a:extLst>
              <a:ext uri="{FF2B5EF4-FFF2-40B4-BE49-F238E27FC236}">
                <a16:creationId xmlns:a16="http://schemas.microsoft.com/office/drawing/2014/main" id="{59C7C6ED-4EA1-4532-A820-59A8ADEEE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786"/>
            <a:ext cx="12229962" cy="6856214"/>
            <a:chOff x="-15736" y="0"/>
            <a:chExt cx="12229962" cy="6856214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A197BB7-B689-4B37-8BE2-FC23F6ED6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93E4556-7891-471E-B9B7-A38508C759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6F9C6176-D87B-4D8F-8BC3-FE6DF55C4E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B838BA48-DDFB-46B3-9EF6-031C91D27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619" y="4404852"/>
            <a:ext cx="9989677" cy="105474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  <a:t>Welcome to </a:t>
            </a:r>
            <a:br>
              <a:rPr lang="en-US" sz="3400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</a:br>
            <a:r>
              <a:rPr lang="en-US" sz="3400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  <a:t>a partnership in  Learning! </a:t>
            </a:r>
          </a:p>
        </p:txBody>
      </p:sp>
      <p:sp>
        <p:nvSpPr>
          <p:cNvPr id="8" name="Rectangle 16">
            <a:extLst>
              <a:ext uri="{FF2B5EF4-FFF2-40B4-BE49-F238E27FC236}">
                <a16:creationId xmlns:a16="http://schemas.microsoft.com/office/drawing/2014/main" id="{4AD786D6-2C42-45AF-888B-F2038C4D0A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9999652" cy="3128346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8">
            <a:extLst>
              <a:ext uri="{FF2B5EF4-FFF2-40B4-BE49-F238E27FC236}">
                <a16:creationId xmlns:a16="http://schemas.microsoft.com/office/drawing/2014/main" id="{B8D6659D-FA60-4C6D-A9F6-063E294AA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8448" y="5501254"/>
            <a:ext cx="960372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4468" y="1340848"/>
            <a:ext cx="4634321" cy="260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21372-DA3E-45C1-A8CE-1744A4670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192749"/>
          </a:xfrm>
        </p:spPr>
        <p:txBody>
          <a:bodyPr>
            <a:normAutofit/>
          </a:bodyPr>
          <a:lstStyle/>
          <a:p>
            <a:r>
              <a:rPr lang="en-US" dirty="0">
                <a:latin typeface="NTPreCursivefk" panose="03000400000000000000" pitchFamily="66" charset="0"/>
                <a:cs typeface="Calibri Light"/>
              </a:rPr>
              <a:t>At Longmoor Primary school we follow the phonics program Sounds Write. </a:t>
            </a:r>
            <a:br>
              <a:rPr lang="en-US" dirty="0">
                <a:latin typeface="NTPreCursivefk" panose="03000400000000000000" pitchFamily="66" charset="0"/>
                <a:cs typeface="Calibri Light"/>
              </a:rPr>
            </a:br>
            <a:br>
              <a:rPr lang="en-US" dirty="0">
                <a:latin typeface="NTPreCursivefk" panose="03000400000000000000" pitchFamily="66" charset="0"/>
                <a:cs typeface="Calibri Light"/>
              </a:rPr>
            </a:br>
            <a:endParaRPr lang="en-US" dirty="0">
              <a:latin typeface="NTPreCursivefk" panose="03000400000000000000" pitchFamily="66" charset="0"/>
              <a:cs typeface="Calibri Light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2046984-96EC-4318-A80F-3C7CA0D20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48237" y="2700499"/>
            <a:ext cx="2295525" cy="1857375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3BEEC0-FDEA-4963-AA61-70D830220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261" y="4670302"/>
            <a:ext cx="189547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486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8BF43-4462-46C0-96A5-AFB28A01B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31583"/>
            <a:ext cx="9144000" cy="682787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NTPreCursivefk" panose="03000400000000000000" pitchFamily="66" charset="0"/>
                <a:cs typeface="Calibri Light"/>
              </a:rPr>
              <a:t>What is Sounds Write?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010E9B-356B-4AA0-A496-302DD6583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4150" y="1883089"/>
            <a:ext cx="7318077" cy="351360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NTPreCursivefk" panose="03000400000000000000" pitchFamily="66" charset="0"/>
                <a:cs typeface="Calibri"/>
              </a:rPr>
              <a:t>Sounds Write is a phonic rich program which focus' on teaching the 3 main skills required to successfully read and write. They are 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* segmenting -  c/ a / t 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* blending 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* phoneme manipulation 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It is through repetition, exciting learning experiences, daily reading and writing that children in our school flourish as fluent readers and writers. </a:t>
            </a:r>
          </a:p>
          <a:p>
            <a:endParaRPr lang="en-US" dirty="0">
              <a:latin typeface="NTPreCursivefk" panose="03000400000000000000" pitchFamily="66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79597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14F7DB2-2747-44B1-8CCD-EA4CF6EAB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B274392-2BAA-4EFD-A7A4-941ABF7B2B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4E9F97B-B428-4C46-8004-BC4A40DEF3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6C42F04-DEA1-45C3-9F84-8B1652F9C9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A860151-6D39-4EDD-99B8-908690A0DD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C02D87C-1E23-4B24-AFE6-A85743C72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C878D9A-77BE-4701-AE3D-EEFC53CD5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643BE08-0ED1-4B73-AC6D-B7E26A59C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6B2094-7FC0-45FC-BFED-3CB88CEE63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E8B174-A5AD-4E15-87AA-EA6702218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108" y="954756"/>
            <a:ext cx="2730414" cy="494600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solidFill>
                  <a:srgbClr val="FFFFFF"/>
                </a:solidFill>
                <a:latin typeface="NTPreCursivefk" panose="03000400000000000000" pitchFamily="66" charset="0"/>
              </a:rPr>
              <a:t>What does Sounds Write look like in a Reception classroom?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7A4B640-BB7F-4272-A710-068DBA9F9A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chemeClr val="bg1"/>
              </a:gs>
              <a:gs pos="61000">
                <a:schemeClr val="bg2">
                  <a:lumMod val="20000"/>
                  <a:lumOff val="80000"/>
                </a:schemeClr>
              </a:gs>
              <a:gs pos="97000">
                <a:schemeClr val="bg2">
                  <a:lumMod val="70000"/>
                  <a:lumOff val="3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BFF98D-87F5-4D57-9708-9D301B063A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0934" y="469900"/>
            <a:ext cx="5953630" cy="54059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buFont typeface="Arial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NTPreCursivefk" panose="03000400000000000000" pitchFamily="66" charset="0"/>
              </a:rPr>
              <a:t>* A daily routine whereby all children explore lessons of word building, sounds swaps, reading and spelling of a focus sound that week for example /s/. We will demonstrate these for you shortly.</a:t>
            </a:r>
          </a:p>
          <a:p>
            <a:pPr algn="l">
              <a:buFont typeface="Arial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NTPreCursivefk" panose="03000400000000000000" pitchFamily="66" charset="0"/>
              </a:rPr>
              <a:t>* In Reception the children learn all the single sounds and some digraphs for which the children know as 'two letters representing one sound'. For example the /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TPreCursivefk" panose="03000400000000000000" pitchFamily="66" charset="0"/>
              </a:rPr>
              <a:t>ch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NTPreCursivefk" panose="03000400000000000000" pitchFamily="66" charset="0"/>
              </a:rPr>
              <a:t>/ in chin </a:t>
            </a:r>
          </a:p>
          <a:p>
            <a:pPr algn="l">
              <a:buFont typeface="Arial"/>
              <a:buChar char="•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NTPreCursivefk" panose="03000400000000000000" pitchFamily="66" charset="0"/>
            </a:endParaRPr>
          </a:p>
          <a:p>
            <a:pPr algn="l">
              <a:buFont typeface="Arial"/>
              <a:buChar char="•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975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E3B31-BB2B-4D6A-92B9-C16030220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  <a:t>Word building</a:t>
            </a:r>
            <a:endParaRPr lang="en-US" dirty="0">
              <a:solidFill>
                <a:srgbClr val="262626"/>
              </a:solidFill>
              <a:latin typeface="NTPreCursivefk" panose="03000400000000000000" pitchFamily="66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EBD95AE-9731-4C71-810B-AB22153A6E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4393610"/>
              </p:ext>
            </p:extLst>
          </p:nvPr>
        </p:nvGraphicFramePr>
        <p:xfrm>
          <a:off x="5470072" y="804670"/>
          <a:ext cx="5914209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403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FAB2B-6A77-4264-B8E2-8B9B835F1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NTPreCursivefk" panose="03000400000000000000" pitchFamily="66" charset="0"/>
                <a:cs typeface="Calibri Light"/>
              </a:rPr>
              <a:t>Same sound different spellings</a:t>
            </a:r>
            <a:endParaRPr lang="en-US">
              <a:solidFill>
                <a:srgbClr val="FFFFFF"/>
              </a:solidFill>
              <a:latin typeface="NTPreCursivefk" panose="03000400000000000000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0000" dirty="0">
                <a:latin typeface="NTPreCursivefk" panose="03000400000000000000" pitchFamily="66" charset="0"/>
              </a:rPr>
              <a:t>Let’s have a go!</a:t>
            </a:r>
          </a:p>
        </p:txBody>
      </p:sp>
    </p:spTree>
    <p:extLst>
      <p:ext uri="{BB962C8B-B14F-4D97-AF65-F5344CB8AC3E}">
        <p14:creationId xmlns:p14="http://schemas.microsoft.com/office/powerpoint/2010/main" val="4225102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7">
            <a:extLst>
              <a:ext uri="{FF2B5EF4-FFF2-40B4-BE49-F238E27FC236}">
                <a16:creationId xmlns:a16="http://schemas.microsoft.com/office/drawing/2014/main" id="{52723366-C73B-4ED6-ADEF-29911C6BC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847A4152-8E41-4D1C-B88C-57C5C430A6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31" y="484632"/>
            <a:ext cx="11222737" cy="1479635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7D0840-6C42-4E0D-BA50-9E5E2C073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421" y="796374"/>
            <a:ext cx="10583158" cy="880027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NTPreCursivefk" panose="03000400000000000000" pitchFamily="66" charset="0"/>
                <a:cs typeface="Calibri Light"/>
              </a:rPr>
              <a:t>Sound Swap</a:t>
            </a:r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999F76F5-72D4-4814-9169-8F535AEEB8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747" y="648377"/>
            <a:ext cx="10890504" cy="1152144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C6202988-4466-42C5-B33A-AFABF051B4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86000"/>
            <a:ext cx="12192000" cy="4572000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chemeClr val="bg1"/>
              </a:gs>
              <a:gs pos="61000">
                <a:schemeClr val="bg2">
                  <a:lumMod val="20000"/>
                  <a:lumOff val="80000"/>
                </a:schemeClr>
              </a:gs>
              <a:gs pos="97000">
                <a:schemeClr val="bg2">
                  <a:lumMod val="70000"/>
                  <a:lumOff val="3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innerShdw blurRad="63500" dist="50800" dir="162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05A78-DBBF-4998-9A0D-FF139C773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612256"/>
            <a:ext cx="9601196" cy="326361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latin typeface="NTPreCursivefk" panose="03000400000000000000" pitchFamily="66" charset="0"/>
                <a:cs typeface="Calibri"/>
              </a:rPr>
              <a:t>Phoneme manipulation the skill of interchanging and swapping of sounds. Children learn sound and symbol correspondence through this activity. This is how a nonsense sound swap would be performed.</a:t>
            </a:r>
          </a:p>
        </p:txBody>
      </p:sp>
    </p:spTree>
    <p:extLst>
      <p:ext uri="{BB962C8B-B14F-4D97-AF65-F5344CB8AC3E}">
        <p14:creationId xmlns:p14="http://schemas.microsoft.com/office/powerpoint/2010/main" val="854383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FAB2B-6A77-4264-B8E2-8B9B835F1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NTPreCursivefk" panose="03000400000000000000" pitchFamily="66" charset="0"/>
                <a:cs typeface="Calibri Light"/>
              </a:rPr>
              <a:t>Same sound different spellings</a:t>
            </a:r>
            <a:endParaRPr lang="en-US">
              <a:solidFill>
                <a:srgbClr val="FFFFFF"/>
              </a:solidFill>
              <a:latin typeface="NTPreCursivefk" panose="03000400000000000000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0000" dirty="0">
                <a:latin typeface="NTPreCursivefk" panose="03000400000000000000" pitchFamily="66" charset="0"/>
              </a:rPr>
              <a:t>Let’s have a go!</a:t>
            </a:r>
          </a:p>
        </p:txBody>
      </p:sp>
    </p:spTree>
    <p:extLst>
      <p:ext uri="{BB962C8B-B14F-4D97-AF65-F5344CB8AC3E}">
        <p14:creationId xmlns:p14="http://schemas.microsoft.com/office/powerpoint/2010/main" val="1667531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E96D3-7C11-4A2F-8CF0-0EA4090B9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NTPreCursivefk" panose="03000400000000000000" pitchFamily="66" charset="0"/>
                <a:cs typeface="Calibri Light"/>
              </a:rPr>
              <a:t>Seek the Sound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9E7B3F-63A9-4452-8998-20BC4C9382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NTPreCursivefk" panose="03000400000000000000" pitchFamily="66" charset="0"/>
                <a:cs typeface="Calibri"/>
              </a:rPr>
              <a:t>An activity such as seek the sound is used with an age level appropriate reading text that is full of words using a particular focus sound.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This activity is used once a new sound has been exposed through word building and children are to identify the sound in a range of words</a:t>
            </a:r>
          </a:p>
        </p:txBody>
      </p:sp>
    </p:spTree>
    <p:extLst>
      <p:ext uri="{BB962C8B-B14F-4D97-AF65-F5344CB8AC3E}">
        <p14:creationId xmlns:p14="http://schemas.microsoft.com/office/powerpoint/2010/main" val="1945046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CE1FDB-FF1D-4FEF-94C0-905AF8E91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8340" y="1066800"/>
            <a:ext cx="5819940" cy="496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413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2BE4420-3B5F-4549-8B4A-77855B821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5876F6-95D4-48CB-8E3E-4401A96E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96088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B84719-90BB-4D0C-92D8-61DC5512B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3552006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89A5A9-90CB-4DBA-AD2D-7AF328FD1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  <a:t>How can you provide extra support your child at home?</a:t>
            </a:r>
            <a:br>
              <a:rPr lang="en-US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</a:br>
            <a:r>
              <a:rPr lang="en-US" sz="2200" b="1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  <a:t>https://www.youtube.com/watch?v=a8ZMfYjdN-s</a:t>
            </a:r>
            <a:endParaRPr lang="en-US" sz="2200" b="1" dirty="0">
              <a:solidFill>
                <a:srgbClr val="262626"/>
              </a:solidFill>
              <a:latin typeface="NTPreCursivefk" panose="03000400000000000000" pitchFamily="66" charset="0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407EC4-5D16-4845-9840-4E28622B6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053" y="-2"/>
            <a:ext cx="753994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5CE017E-B8D8-40B3-A95E-FCA8A10C85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4703145"/>
              </p:ext>
            </p:extLst>
          </p:nvPr>
        </p:nvGraphicFramePr>
        <p:xfrm>
          <a:off x="4652053" y="235131"/>
          <a:ext cx="7300461" cy="6283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540163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2BE4420-3B5F-4549-8B4A-77855B821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5876F6-95D4-48CB-8E3E-4401A96E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96088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B84719-90BB-4D0C-92D8-61DC5512B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3552006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B0DC7A-77B7-44BA-BD48-678B06B78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262626"/>
                </a:solidFill>
                <a:latin typeface="NTPreCursivefk" panose="03000400000000000000" pitchFamily="66" charset="0"/>
              </a:rPr>
              <a:t>Reading books and  Diary</a:t>
            </a:r>
            <a:br>
              <a:rPr lang="en-US" dirty="0">
                <a:solidFill>
                  <a:srgbClr val="262626"/>
                </a:solidFill>
                <a:latin typeface="NTPreCursivefk" panose="03000400000000000000" pitchFamily="66" charset="0"/>
              </a:rPr>
            </a:br>
            <a:r>
              <a:rPr lang="en-US" dirty="0">
                <a:solidFill>
                  <a:srgbClr val="262626"/>
                </a:solidFill>
                <a:latin typeface="NTPreCursivefk" panose="03000400000000000000" pitchFamily="66" charset="0"/>
              </a:rPr>
              <a:t>Books every Friday</a:t>
            </a: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407EC4-5D16-4845-9840-4E28622B6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053" y="-2"/>
            <a:ext cx="753994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FDBF16-443B-43D7-8F56-A1B53883EA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492" y="145568"/>
            <a:ext cx="1926036" cy="2772892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1651D1-6372-4934-89A6-E61EFB8165B3}"/>
              </a:ext>
            </a:extLst>
          </p:cNvPr>
          <p:cNvSpPr/>
          <p:nvPr/>
        </p:nvSpPr>
        <p:spPr>
          <a:xfrm>
            <a:off x="4756940" y="2918460"/>
            <a:ext cx="6275768" cy="3589020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Same book- BORING/NOT CHALLENGING!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One part of their reading journey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We learn and practise everyday in school and they need the practise at home too (3 x a week at least).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Same book for repeated practice is essential for code knowledge to be embedded into their long term memory. Confidence and Fluency!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In school we are teaching sounds beyond this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We need children to revisit so they can succeed so they can move confidently to the next stage.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They are not everything that children need to read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If you have concerns, talk to the class teacher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9B1D09-96FD-4C3C-AF84-8C9A2D0F9A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6721" y="86205"/>
            <a:ext cx="2069299" cy="274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691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55ADD-6AD9-45DA-B4D6-9807E6CB6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SassoonCRInfant" panose="00000400000000000000" pitchFamily="2" charset="0"/>
              </a:rPr>
              <a:t>School Reading Challenge</a:t>
            </a:r>
            <a:br>
              <a:rPr lang="en-GB" dirty="0">
                <a:latin typeface="SassoonCRInfant" panose="00000400000000000000" pitchFamily="2" charset="0"/>
              </a:rPr>
            </a:br>
            <a:r>
              <a:rPr lang="en-GB" dirty="0">
                <a:latin typeface="SassoonCRInfant" panose="00000400000000000000" pitchFamily="2" charset="0"/>
              </a:rPr>
              <a:t>Reading for Pleasure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FC17757-207A-4B54-AA0D-61FCF4ECE9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8688" y="1943017"/>
            <a:ext cx="2778098" cy="41786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D75F12-DB73-4934-A9DA-9CA9113F5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9964" y="1836483"/>
            <a:ext cx="3079395" cy="41786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2228C8-8BD3-456B-ACA8-4811AF4F47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8740" y="2828577"/>
            <a:ext cx="2229270" cy="264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2488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8C4DC-76BB-4BC8-96E9-FCFBC9526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Library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A9D0B1-E6D8-4453-8EE3-0AF3CFE99F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 Wednesday at 8.45-9am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8BBD62-B20D-4AE8-8975-16C6ECBC8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1464" y="3033636"/>
            <a:ext cx="5486400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281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649</Words>
  <Application>Microsoft Office PowerPoint</Application>
  <PresentationFormat>Widescreen</PresentationFormat>
  <Paragraphs>41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Garamond</vt:lpstr>
      <vt:lpstr>NTFPreCursiveDotted</vt:lpstr>
      <vt:lpstr>NTPreCursivefk</vt:lpstr>
      <vt:lpstr>SassoonCRInfant</vt:lpstr>
      <vt:lpstr>Organic</vt:lpstr>
      <vt:lpstr>Welcome to  a partnership in  Learning! </vt:lpstr>
      <vt:lpstr>At Longmoor Primary school we follow the phonics program Sounds Write.   </vt:lpstr>
      <vt:lpstr>What is Sounds Write?</vt:lpstr>
      <vt:lpstr>What does Sounds Write look like in a Reception classroom?</vt:lpstr>
      <vt:lpstr>Word building</vt:lpstr>
      <vt:lpstr>Same sound different spellings</vt:lpstr>
      <vt:lpstr>Sound Swap</vt:lpstr>
      <vt:lpstr>Same sound different spellings</vt:lpstr>
      <vt:lpstr>Seek the Sound</vt:lpstr>
      <vt:lpstr>PowerPoint Presentation</vt:lpstr>
      <vt:lpstr>How can you provide extra support your child at home? https://www.youtube.com/watch?v=a8ZMfYjdN-s</vt:lpstr>
      <vt:lpstr>Reading books and  Diary Books every Friday</vt:lpstr>
      <vt:lpstr>School Reading Challenge Reading for Pleasure</vt:lpstr>
      <vt:lpstr>Home Library Service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Leah Hobart</dc:creator>
  <cp:lastModifiedBy>Tina Chibbaro</cp:lastModifiedBy>
  <cp:revision>738</cp:revision>
  <cp:lastPrinted>2019-10-14T16:21:38Z</cp:lastPrinted>
  <dcterms:created xsi:type="dcterms:W3CDTF">2013-07-15T20:26:40Z</dcterms:created>
  <dcterms:modified xsi:type="dcterms:W3CDTF">2026-09-30T19:39:33Z</dcterms:modified>
</cp:coreProperties>
</file>