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9" r:id="rId4"/>
    <p:sldId id="258" r:id="rId5"/>
    <p:sldId id="275" r:id="rId6"/>
    <p:sldId id="272" r:id="rId7"/>
    <p:sldId id="261" r:id="rId8"/>
    <p:sldId id="273" r:id="rId9"/>
    <p:sldId id="263" r:id="rId10"/>
    <p:sldId id="274" r:id="rId11"/>
    <p:sldId id="260" r:id="rId12"/>
    <p:sldId id="276" r:id="rId13"/>
    <p:sldId id="270" r:id="rId14"/>
  </p:sldIdLst>
  <p:sldSz cx="12192000" cy="6858000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26" autoAdjust="0"/>
    <p:restoredTop sz="94660"/>
  </p:normalViewPr>
  <p:slideViewPr>
    <p:cSldViewPr snapToGrid="0">
      <p:cViewPr varScale="1">
        <p:scale>
          <a:sx n="93" d="100"/>
          <a:sy n="93" d="100"/>
        </p:scale>
        <p:origin x="77" y="19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svg"/><Relationship Id="rId1" Type="http://schemas.openxmlformats.org/officeDocument/2006/relationships/image" Target="../media/image9.png"/><Relationship Id="rId4" Type="http://schemas.openxmlformats.org/officeDocument/2006/relationships/image" Target="../media/image12.svg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svg"/><Relationship Id="rId1" Type="http://schemas.openxmlformats.org/officeDocument/2006/relationships/image" Target="../media/image15.png"/><Relationship Id="rId6" Type="http://schemas.openxmlformats.org/officeDocument/2006/relationships/image" Target="../media/image20.svg"/><Relationship Id="rId5" Type="http://schemas.openxmlformats.org/officeDocument/2006/relationships/image" Target="../media/image19.png"/><Relationship Id="rId4" Type="http://schemas.openxmlformats.org/officeDocument/2006/relationships/image" Target="../media/image18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svg"/><Relationship Id="rId1" Type="http://schemas.openxmlformats.org/officeDocument/2006/relationships/image" Target="../media/image9.png"/><Relationship Id="rId4" Type="http://schemas.openxmlformats.org/officeDocument/2006/relationships/image" Target="../media/image12.sv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svg"/><Relationship Id="rId1" Type="http://schemas.openxmlformats.org/officeDocument/2006/relationships/image" Target="../media/image15.png"/><Relationship Id="rId6" Type="http://schemas.openxmlformats.org/officeDocument/2006/relationships/image" Target="../media/image20.svg"/><Relationship Id="rId5" Type="http://schemas.openxmlformats.org/officeDocument/2006/relationships/image" Target="../media/image19.png"/><Relationship Id="rId4" Type="http://schemas.openxmlformats.org/officeDocument/2006/relationships/image" Target="../media/image18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DE68543-2D5B-40CD-8F94-031BE0C62D6A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D9EA4C61-4EE3-4754-8F14-58883DB448D7}">
      <dgm:prSet/>
      <dgm:spPr/>
      <dgm:t>
        <a:bodyPr/>
        <a:lstStyle/>
        <a:p>
          <a:r>
            <a:rPr lang="en-US">
              <a:latin typeface="NTPreCursivefk" panose="03000400000000000000" pitchFamily="66" charset="0"/>
            </a:rPr>
            <a:t>This activity teaches the children to identify sounds in words and how they are built together through the skill of segementing.</a:t>
          </a:r>
        </a:p>
      </dgm:t>
    </dgm:pt>
    <dgm:pt modelId="{5A7C64AB-8670-4019-B6B2-A9206CD2DA93}" type="parTrans" cxnId="{A0FE85D5-C845-462C-A899-401A1D0296D9}">
      <dgm:prSet/>
      <dgm:spPr/>
      <dgm:t>
        <a:bodyPr/>
        <a:lstStyle/>
        <a:p>
          <a:endParaRPr lang="en-US">
            <a:latin typeface="NTPreCursivefk" panose="03000400000000000000" pitchFamily="66" charset="0"/>
          </a:endParaRPr>
        </a:p>
      </dgm:t>
    </dgm:pt>
    <dgm:pt modelId="{BC616E65-B9D5-4EE9-BA29-82C2B3D53579}" type="sibTrans" cxnId="{A0FE85D5-C845-462C-A899-401A1D0296D9}">
      <dgm:prSet/>
      <dgm:spPr/>
      <dgm:t>
        <a:bodyPr/>
        <a:lstStyle/>
        <a:p>
          <a:endParaRPr lang="en-US">
            <a:latin typeface="NTPreCursivefk" panose="03000400000000000000" pitchFamily="66" charset="0"/>
          </a:endParaRPr>
        </a:p>
      </dgm:t>
    </dgm:pt>
    <dgm:pt modelId="{2AFEC1D2-7E20-4E5E-A196-241136E0AA63}">
      <dgm:prSet/>
      <dgm:spPr/>
      <dgm:t>
        <a:bodyPr/>
        <a:lstStyle/>
        <a:p>
          <a:r>
            <a:rPr lang="en-US" dirty="0">
              <a:latin typeface="NTPreCursivefk" panose="03000400000000000000" pitchFamily="66" charset="0"/>
            </a:rPr>
            <a:t>We are going to build three words together.</a:t>
          </a:r>
        </a:p>
      </dgm:t>
    </dgm:pt>
    <dgm:pt modelId="{2546EF9C-EA2B-430C-AE73-C8BF9A201EC6}" type="parTrans" cxnId="{16E6E631-4E8E-4C42-B610-0CCD1267417D}">
      <dgm:prSet/>
      <dgm:spPr/>
      <dgm:t>
        <a:bodyPr/>
        <a:lstStyle/>
        <a:p>
          <a:endParaRPr lang="en-US">
            <a:latin typeface="NTPreCursivefk" panose="03000400000000000000" pitchFamily="66" charset="0"/>
          </a:endParaRPr>
        </a:p>
      </dgm:t>
    </dgm:pt>
    <dgm:pt modelId="{143321D2-78E0-47B0-B4A7-A00CFF7BCB7B}" type="sibTrans" cxnId="{16E6E631-4E8E-4C42-B610-0CCD1267417D}">
      <dgm:prSet/>
      <dgm:spPr/>
      <dgm:t>
        <a:bodyPr/>
        <a:lstStyle/>
        <a:p>
          <a:endParaRPr lang="en-US">
            <a:latin typeface="NTPreCursivefk" panose="03000400000000000000" pitchFamily="66" charset="0"/>
          </a:endParaRPr>
        </a:p>
      </dgm:t>
    </dgm:pt>
    <dgm:pt modelId="{B2F12668-9652-4DCB-9673-01A5C6A1382E}">
      <dgm:prSet/>
      <dgm:spPr/>
      <dgm:t>
        <a:bodyPr/>
        <a:lstStyle/>
        <a:p>
          <a:r>
            <a:rPr lang="en-US">
              <a:latin typeface="NTPreCursivefk" panose="03000400000000000000" pitchFamily="66" charset="0"/>
            </a:rPr>
            <a:t>When we teach through word building we encourage the children to use gestures to help segment the sounds in a word.</a:t>
          </a:r>
        </a:p>
      </dgm:t>
    </dgm:pt>
    <dgm:pt modelId="{951E5529-5009-4FDE-BAFD-62F89BFB7DB2}" type="parTrans" cxnId="{A5F9456B-30AB-42A4-8121-C2271D233147}">
      <dgm:prSet/>
      <dgm:spPr/>
      <dgm:t>
        <a:bodyPr/>
        <a:lstStyle/>
        <a:p>
          <a:endParaRPr lang="en-US">
            <a:latin typeface="NTPreCursivefk" panose="03000400000000000000" pitchFamily="66" charset="0"/>
          </a:endParaRPr>
        </a:p>
      </dgm:t>
    </dgm:pt>
    <dgm:pt modelId="{5929550C-6478-4D0C-9172-267982CBFAD0}" type="sibTrans" cxnId="{A5F9456B-30AB-42A4-8121-C2271D233147}">
      <dgm:prSet/>
      <dgm:spPr/>
      <dgm:t>
        <a:bodyPr/>
        <a:lstStyle/>
        <a:p>
          <a:endParaRPr lang="en-US">
            <a:latin typeface="NTPreCursivefk" panose="03000400000000000000" pitchFamily="66" charset="0"/>
          </a:endParaRPr>
        </a:p>
      </dgm:t>
    </dgm:pt>
    <dgm:pt modelId="{932FCB75-F89D-408A-ADE4-4C46097F5D49}" type="pres">
      <dgm:prSet presAssocID="{DDE68543-2D5B-40CD-8F94-031BE0C62D6A}" presName="root" presStyleCnt="0">
        <dgm:presLayoutVars>
          <dgm:dir/>
          <dgm:resizeHandles val="exact"/>
        </dgm:presLayoutVars>
      </dgm:prSet>
      <dgm:spPr/>
    </dgm:pt>
    <dgm:pt modelId="{51F95A79-9C6B-4D28-8524-4C612A37DE57}" type="pres">
      <dgm:prSet presAssocID="{D9EA4C61-4EE3-4754-8F14-58883DB448D7}" presName="compNode" presStyleCnt="0"/>
      <dgm:spPr/>
    </dgm:pt>
    <dgm:pt modelId="{C2BF5972-A8A9-412F-8E2A-9C5B1E0C0718}" type="pres">
      <dgm:prSet presAssocID="{D9EA4C61-4EE3-4754-8F14-58883DB448D7}" presName="bgRect" presStyleLbl="bgShp" presStyleIdx="0" presStyleCnt="3"/>
      <dgm:spPr/>
    </dgm:pt>
    <dgm:pt modelId="{781478BF-D90D-4D28-A100-2469F9AFF6C6}" type="pres">
      <dgm:prSet presAssocID="{D9EA4C61-4EE3-4754-8F14-58883DB448D7}" presName="iconRect" presStyleLbl="node1" presStyleIdx="0" presStyleCnt="3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lassroom"/>
        </a:ext>
      </dgm:extLst>
    </dgm:pt>
    <dgm:pt modelId="{50BD3DEB-1979-4049-8202-EE7DC330FF7D}" type="pres">
      <dgm:prSet presAssocID="{D9EA4C61-4EE3-4754-8F14-58883DB448D7}" presName="spaceRect" presStyleCnt="0"/>
      <dgm:spPr/>
    </dgm:pt>
    <dgm:pt modelId="{2DF3C5D9-C2E7-4896-B977-80BBBD97E777}" type="pres">
      <dgm:prSet presAssocID="{D9EA4C61-4EE3-4754-8F14-58883DB448D7}" presName="parTx" presStyleLbl="revTx" presStyleIdx="0" presStyleCnt="3">
        <dgm:presLayoutVars>
          <dgm:chMax val="0"/>
          <dgm:chPref val="0"/>
        </dgm:presLayoutVars>
      </dgm:prSet>
      <dgm:spPr/>
    </dgm:pt>
    <dgm:pt modelId="{F0E90AF7-772B-412E-ACE4-3A23E6D3E850}" type="pres">
      <dgm:prSet presAssocID="{BC616E65-B9D5-4EE9-BA29-82C2B3D53579}" presName="sibTrans" presStyleCnt="0"/>
      <dgm:spPr/>
    </dgm:pt>
    <dgm:pt modelId="{13F5A03B-4EF9-4126-BBEF-9699507A6B31}" type="pres">
      <dgm:prSet presAssocID="{2AFEC1D2-7E20-4E5E-A196-241136E0AA63}" presName="compNode" presStyleCnt="0"/>
      <dgm:spPr/>
    </dgm:pt>
    <dgm:pt modelId="{322A2F8C-DA63-47B5-8FDF-39DCE276A832}" type="pres">
      <dgm:prSet presAssocID="{2AFEC1D2-7E20-4E5E-A196-241136E0AA63}" presName="bgRect" presStyleLbl="bgShp" presStyleIdx="1" presStyleCnt="3"/>
      <dgm:spPr/>
    </dgm:pt>
    <dgm:pt modelId="{9749C143-5729-4F8E-8860-7287AC0F00D0}" type="pres">
      <dgm:prSet presAssocID="{2AFEC1D2-7E20-4E5E-A196-241136E0AA63}" presName="iconRect" presStyleLbl="node1" presStyleIdx="1" presStyleCnt="3"/>
      <dgm:spPr>
        <a:ln>
          <a:noFill/>
        </a:ln>
      </dgm:spPr>
      <dgm:extLst/>
    </dgm:pt>
    <dgm:pt modelId="{06B8A816-1815-4631-8413-A4F71AFF9613}" type="pres">
      <dgm:prSet presAssocID="{2AFEC1D2-7E20-4E5E-A196-241136E0AA63}" presName="spaceRect" presStyleCnt="0"/>
      <dgm:spPr/>
    </dgm:pt>
    <dgm:pt modelId="{02302631-9AAD-46E4-A85D-81ACFDA9FECF}" type="pres">
      <dgm:prSet presAssocID="{2AFEC1D2-7E20-4E5E-A196-241136E0AA63}" presName="parTx" presStyleLbl="revTx" presStyleIdx="1" presStyleCnt="3">
        <dgm:presLayoutVars>
          <dgm:chMax val="0"/>
          <dgm:chPref val="0"/>
        </dgm:presLayoutVars>
      </dgm:prSet>
      <dgm:spPr/>
    </dgm:pt>
    <dgm:pt modelId="{D33CDB98-35C0-4183-A933-FFE47508ABEB}" type="pres">
      <dgm:prSet presAssocID="{143321D2-78E0-47B0-B4A7-A00CFF7BCB7B}" presName="sibTrans" presStyleCnt="0"/>
      <dgm:spPr/>
    </dgm:pt>
    <dgm:pt modelId="{01BD9901-A5B7-40CE-8E5F-C2EA10E8F874}" type="pres">
      <dgm:prSet presAssocID="{B2F12668-9652-4DCB-9673-01A5C6A1382E}" presName="compNode" presStyleCnt="0"/>
      <dgm:spPr/>
    </dgm:pt>
    <dgm:pt modelId="{BE5E0F72-2EA9-4E8D-BB0A-F7DDD80BBF3E}" type="pres">
      <dgm:prSet presAssocID="{B2F12668-9652-4DCB-9673-01A5C6A1382E}" presName="bgRect" presStyleLbl="bgShp" presStyleIdx="2" presStyleCnt="3"/>
      <dgm:spPr/>
    </dgm:pt>
    <dgm:pt modelId="{F122F80B-90B4-412F-B132-ED0B3C880CCC}" type="pres">
      <dgm:prSet presAssocID="{B2F12668-9652-4DCB-9673-01A5C6A1382E}" presName="iconRect" presStyleLbl="node1" presStyleIdx="2" presStyleCnt="3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arent and Child"/>
        </a:ext>
      </dgm:extLst>
    </dgm:pt>
    <dgm:pt modelId="{390169A8-8535-46B3-A84D-95D45C895985}" type="pres">
      <dgm:prSet presAssocID="{B2F12668-9652-4DCB-9673-01A5C6A1382E}" presName="spaceRect" presStyleCnt="0"/>
      <dgm:spPr/>
    </dgm:pt>
    <dgm:pt modelId="{E7869662-8590-498B-B27A-A95F9BD91380}" type="pres">
      <dgm:prSet presAssocID="{B2F12668-9652-4DCB-9673-01A5C6A1382E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16E6E631-4E8E-4C42-B610-0CCD1267417D}" srcId="{DDE68543-2D5B-40CD-8F94-031BE0C62D6A}" destId="{2AFEC1D2-7E20-4E5E-A196-241136E0AA63}" srcOrd="1" destOrd="0" parTransId="{2546EF9C-EA2B-430C-AE73-C8BF9A201EC6}" sibTransId="{143321D2-78E0-47B0-B4A7-A00CFF7BCB7B}"/>
    <dgm:cxn modelId="{A5F9456B-30AB-42A4-8121-C2271D233147}" srcId="{DDE68543-2D5B-40CD-8F94-031BE0C62D6A}" destId="{B2F12668-9652-4DCB-9673-01A5C6A1382E}" srcOrd="2" destOrd="0" parTransId="{951E5529-5009-4FDE-BAFD-62F89BFB7DB2}" sibTransId="{5929550C-6478-4D0C-9172-267982CBFAD0}"/>
    <dgm:cxn modelId="{D507627F-71D9-4274-8932-429F8BE0E7DB}" type="presOf" srcId="{B2F12668-9652-4DCB-9673-01A5C6A1382E}" destId="{E7869662-8590-498B-B27A-A95F9BD91380}" srcOrd="0" destOrd="0" presId="urn:microsoft.com/office/officeart/2018/2/layout/IconVerticalSolidList"/>
    <dgm:cxn modelId="{41175798-184F-406A-A299-1FF7C6157B36}" type="presOf" srcId="{DDE68543-2D5B-40CD-8F94-031BE0C62D6A}" destId="{932FCB75-F89D-408A-ADE4-4C46097F5D49}" srcOrd="0" destOrd="0" presId="urn:microsoft.com/office/officeart/2018/2/layout/IconVerticalSolidList"/>
    <dgm:cxn modelId="{280A7CC2-343D-4E2D-81E7-5EE44BBDBF5F}" type="presOf" srcId="{D9EA4C61-4EE3-4754-8F14-58883DB448D7}" destId="{2DF3C5D9-C2E7-4896-B977-80BBBD97E777}" srcOrd="0" destOrd="0" presId="urn:microsoft.com/office/officeart/2018/2/layout/IconVerticalSolidList"/>
    <dgm:cxn modelId="{F8EAF7CC-9E8D-4F1E-B6AA-277C831A46A6}" type="presOf" srcId="{2AFEC1D2-7E20-4E5E-A196-241136E0AA63}" destId="{02302631-9AAD-46E4-A85D-81ACFDA9FECF}" srcOrd="0" destOrd="0" presId="urn:microsoft.com/office/officeart/2018/2/layout/IconVerticalSolidList"/>
    <dgm:cxn modelId="{A0FE85D5-C845-462C-A899-401A1D0296D9}" srcId="{DDE68543-2D5B-40CD-8F94-031BE0C62D6A}" destId="{D9EA4C61-4EE3-4754-8F14-58883DB448D7}" srcOrd="0" destOrd="0" parTransId="{5A7C64AB-8670-4019-B6B2-A9206CD2DA93}" sibTransId="{BC616E65-B9D5-4EE9-BA29-82C2B3D53579}"/>
    <dgm:cxn modelId="{1151DBA4-D695-41A8-B75F-EE6E6E9BFF31}" type="presParOf" srcId="{932FCB75-F89D-408A-ADE4-4C46097F5D49}" destId="{51F95A79-9C6B-4D28-8524-4C612A37DE57}" srcOrd="0" destOrd="0" presId="urn:microsoft.com/office/officeart/2018/2/layout/IconVerticalSolidList"/>
    <dgm:cxn modelId="{17D71FF8-0504-44E8-88E7-AD2BDCD5FFAE}" type="presParOf" srcId="{51F95A79-9C6B-4D28-8524-4C612A37DE57}" destId="{C2BF5972-A8A9-412F-8E2A-9C5B1E0C0718}" srcOrd="0" destOrd="0" presId="urn:microsoft.com/office/officeart/2018/2/layout/IconVerticalSolidList"/>
    <dgm:cxn modelId="{893543A6-2619-4448-834C-C9180B94B944}" type="presParOf" srcId="{51F95A79-9C6B-4D28-8524-4C612A37DE57}" destId="{781478BF-D90D-4D28-A100-2469F9AFF6C6}" srcOrd="1" destOrd="0" presId="urn:microsoft.com/office/officeart/2018/2/layout/IconVerticalSolidList"/>
    <dgm:cxn modelId="{C8ADB384-CA44-46B0-AAD9-2FD4E5AC48AE}" type="presParOf" srcId="{51F95A79-9C6B-4D28-8524-4C612A37DE57}" destId="{50BD3DEB-1979-4049-8202-EE7DC330FF7D}" srcOrd="2" destOrd="0" presId="urn:microsoft.com/office/officeart/2018/2/layout/IconVerticalSolidList"/>
    <dgm:cxn modelId="{6D22C971-EE21-497A-8468-FB3DD3A8284A}" type="presParOf" srcId="{51F95A79-9C6B-4D28-8524-4C612A37DE57}" destId="{2DF3C5D9-C2E7-4896-B977-80BBBD97E777}" srcOrd="3" destOrd="0" presId="urn:microsoft.com/office/officeart/2018/2/layout/IconVerticalSolidList"/>
    <dgm:cxn modelId="{C2BAB500-D9DD-4AB6-8D61-6EA057636D06}" type="presParOf" srcId="{932FCB75-F89D-408A-ADE4-4C46097F5D49}" destId="{F0E90AF7-772B-412E-ACE4-3A23E6D3E850}" srcOrd="1" destOrd="0" presId="urn:microsoft.com/office/officeart/2018/2/layout/IconVerticalSolidList"/>
    <dgm:cxn modelId="{C72C4505-DAAE-410B-BBDB-EC5D55CE22A4}" type="presParOf" srcId="{932FCB75-F89D-408A-ADE4-4C46097F5D49}" destId="{13F5A03B-4EF9-4126-BBEF-9699507A6B31}" srcOrd="2" destOrd="0" presId="urn:microsoft.com/office/officeart/2018/2/layout/IconVerticalSolidList"/>
    <dgm:cxn modelId="{B6C2A918-0F8E-4AB8-9498-7A23A801FCD5}" type="presParOf" srcId="{13F5A03B-4EF9-4126-BBEF-9699507A6B31}" destId="{322A2F8C-DA63-47B5-8FDF-39DCE276A832}" srcOrd="0" destOrd="0" presId="urn:microsoft.com/office/officeart/2018/2/layout/IconVerticalSolidList"/>
    <dgm:cxn modelId="{E75C04C3-DB75-4288-B507-7FA81795891E}" type="presParOf" srcId="{13F5A03B-4EF9-4126-BBEF-9699507A6B31}" destId="{9749C143-5729-4F8E-8860-7287AC0F00D0}" srcOrd="1" destOrd="0" presId="urn:microsoft.com/office/officeart/2018/2/layout/IconVerticalSolidList"/>
    <dgm:cxn modelId="{61A5722A-2FAF-45A4-9134-94E3FB2F329E}" type="presParOf" srcId="{13F5A03B-4EF9-4126-BBEF-9699507A6B31}" destId="{06B8A816-1815-4631-8413-A4F71AFF9613}" srcOrd="2" destOrd="0" presId="urn:microsoft.com/office/officeart/2018/2/layout/IconVerticalSolidList"/>
    <dgm:cxn modelId="{C72C57E1-5AC6-45F6-BD9A-D46D407627AB}" type="presParOf" srcId="{13F5A03B-4EF9-4126-BBEF-9699507A6B31}" destId="{02302631-9AAD-46E4-A85D-81ACFDA9FECF}" srcOrd="3" destOrd="0" presId="urn:microsoft.com/office/officeart/2018/2/layout/IconVerticalSolidList"/>
    <dgm:cxn modelId="{1E295BC5-E0CD-4036-A19B-1B8EF0B12348}" type="presParOf" srcId="{932FCB75-F89D-408A-ADE4-4C46097F5D49}" destId="{D33CDB98-35C0-4183-A933-FFE47508ABEB}" srcOrd="3" destOrd="0" presId="urn:microsoft.com/office/officeart/2018/2/layout/IconVerticalSolidList"/>
    <dgm:cxn modelId="{C2B4A878-15D7-4C3C-A5F0-77AF3C72B57D}" type="presParOf" srcId="{932FCB75-F89D-408A-ADE4-4C46097F5D49}" destId="{01BD9901-A5B7-40CE-8E5F-C2EA10E8F874}" srcOrd="4" destOrd="0" presId="urn:microsoft.com/office/officeart/2018/2/layout/IconVerticalSolidList"/>
    <dgm:cxn modelId="{FCCC6400-8200-4EFB-B2CA-AB8603EDCA55}" type="presParOf" srcId="{01BD9901-A5B7-40CE-8E5F-C2EA10E8F874}" destId="{BE5E0F72-2EA9-4E8D-BB0A-F7DDD80BBF3E}" srcOrd="0" destOrd="0" presId="urn:microsoft.com/office/officeart/2018/2/layout/IconVerticalSolidList"/>
    <dgm:cxn modelId="{1155E31B-8078-44BC-A233-1208F44933CC}" type="presParOf" srcId="{01BD9901-A5B7-40CE-8E5F-C2EA10E8F874}" destId="{F122F80B-90B4-412F-B132-ED0B3C880CCC}" srcOrd="1" destOrd="0" presId="urn:microsoft.com/office/officeart/2018/2/layout/IconVerticalSolidList"/>
    <dgm:cxn modelId="{A9F5B2FE-19B4-4F97-A74D-0591351D0091}" type="presParOf" srcId="{01BD9901-A5B7-40CE-8E5F-C2EA10E8F874}" destId="{390169A8-8535-46B3-A84D-95D45C895985}" srcOrd="2" destOrd="0" presId="urn:microsoft.com/office/officeart/2018/2/layout/IconVerticalSolidList"/>
    <dgm:cxn modelId="{69B7BF7A-1ABE-47AC-9E96-9B1A84DB0D85}" type="presParOf" srcId="{01BD9901-A5B7-40CE-8E5F-C2EA10E8F874}" destId="{E7869662-8590-498B-B27A-A95F9BD91380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F18A164-73BF-4D9B-94AC-6DA46AE96E9A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C5C3EA46-5C3D-4E30-B686-AF4EA32B07AE}">
      <dgm:prSet custT="1"/>
      <dgm:spPr/>
      <dgm:t>
        <a:bodyPr/>
        <a:lstStyle/>
        <a:p>
          <a:r>
            <a:rPr lang="en-US" sz="1800" dirty="0">
              <a:latin typeface="NTPreCursivefk" panose="03000400000000000000" pitchFamily="66" charset="0"/>
            </a:rPr>
            <a:t>When reading with your child its important that we try to encourage children to identify sounds instead of saying it’s the /A/ sound which is not the correct sound for that particular word or the letter e as this only leads to confusion. For example  A instead of a</a:t>
          </a:r>
        </a:p>
      </dgm:t>
    </dgm:pt>
    <dgm:pt modelId="{E0A84FC2-9928-4E3A-9D7B-DAF76AB8938F}" type="parTrans" cxnId="{5D19815D-8A02-4E67-9E72-315D09F38863}">
      <dgm:prSet/>
      <dgm:spPr/>
      <dgm:t>
        <a:bodyPr/>
        <a:lstStyle/>
        <a:p>
          <a:endParaRPr lang="en-US" sz="2000">
            <a:latin typeface="NTPreCursivefk" panose="03000400000000000000" pitchFamily="66" charset="0"/>
          </a:endParaRPr>
        </a:p>
      </dgm:t>
    </dgm:pt>
    <dgm:pt modelId="{F54E23FE-3DE9-47B3-AFEB-C6D05C763072}" type="sibTrans" cxnId="{5D19815D-8A02-4E67-9E72-315D09F38863}">
      <dgm:prSet/>
      <dgm:spPr/>
      <dgm:t>
        <a:bodyPr/>
        <a:lstStyle/>
        <a:p>
          <a:endParaRPr lang="en-US" sz="2000">
            <a:latin typeface="NTPreCursivefk" panose="03000400000000000000" pitchFamily="66" charset="0"/>
          </a:endParaRPr>
        </a:p>
      </dgm:t>
    </dgm:pt>
    <dgm:pt modelId="{CD09528F-6562-4804-B22F-780C3C354B0A}">
      <dgm:prSet custT="1"/>
      <dgm:spPr/>
      <dgm:t>
        <a:bodyPr/>
        <a:lstStyle/>
        <a:p>
          <a:r>
            <a:rPr lang="en-US" sz="1800" dirty="0">
              <a:latin typeface="NTPreCursivefk" panose="03000400000000000000" pitchFamily="66" charset="0"/>
            </a:rPr>
            <a:t>chick &gt; the sounds would be /</a:t>
          </a:r>
          <a:r>
            <a:rPr lang="en-US" sz="1800" dirty="0" err="1">
              <a:latin typeface="NTPreCursivefk" panose="03000400000000000000" pitchFamily="66" charset="0"/>
            </a:rPr>
            <a:t>ch</a:t>
          </a:r>
          <a:r>
            <a:rPr lang="en-US" sz="1800" dirty="0">
              <a:latin typeface="NTPreCursivefk" panose="03000400000000000000" pitchFamily="66" charset="0"/>
            </a:rPr>
            <a:t>/ /</a:t>
          </a:r>
          <a:r>
            <a:rPr lang="en-US" sz="1800" dirty="0" err="1">
              <a:latin typeface="NTPreCursivefk" panose="03000400000000000000" pitchFamily="66" charset="0"/>
            </a:rPr>
            <a:t>i</a:t>
          </a:r>
          <a:r>
            <a:rPr lang="en-US" sz="1800" dirty="0">
              <a:latin typeface="NTPreCursivefk" panose="03000400000000000000" pitchFamily="66" charset="0"/>
            </a:rPr>
            <a:t>/ /ck/ not /c/h/</a:t>
          </a:r>
          <a:r>
            <a:rPr lang="en-US" sz="1800" dirty="0" err="1">
              <a:latin typeface="NTPreCursivefk" panose="03000400000000000000" pitchFamily="66" charset="0"/>
            </a:rPr>
            <a:t>i</a:t>
          </a:r>
          <a:r>
            <a:rPr lang="en-US" sz="1800" dirty="0">
              <a:latin typeface="NTPreCursivefk" panose="03000400000000000000" pitchFamily="66" charset="0"/>
            </a:rPr>
            <a:t>/c/k.</a:t>
          </a:r>
        </a:p>
      </dgm:t>
    </dgm:pt>
    <dgm:pt modelId="{C8B1C215-9933-4692-B33D-07EB3088F6A2}" type="parTrans" cxnId="{448D5E3B-3000-4C36-AFB0-5A43D64D2922}">
      <dgm:prSet/>
      <dgm:spPr/>
      <dgm:t>
        <a:bodyPr/>
        <a:lstStyle/>
        <a:p>
          <a:endParaRPr lang="en-US" sz="2000">
            <a:latin typeface="NTPreCursivefk" panose="03000400000000000000" pitchFamily="66" charset="0"/>
          </a:endParaRPr>
        </a:p>
      </dgm:t>
    </dgm:pt>
    <dgm:pt modelId="{3FB4AE7D-30D1-49AE-8EEA-9C8051F90301}" type="sibTrans" cxnId="{448D5E3B-3000-4C36-AFB0-5A43D64D2922}">
      <dgm:prSet/>
      <dgm:spPr/>
      <dgm:t>
        <a:bodyPr/>
        <a:lstStyle/>
        <a:p>
          <a:endParaRPr lang="en-US" sz="2000">
            <a:latin typeface="NTPreCursivefk" panose="03000400000000000000" pitchFamily="66" charset="0"/>
          </a:endParaRPr>
        </a:p>
      </dgm:t>
    </dgm:pt>
    <dgm:pt modelId="{75CC5466-BE27-4B8D-98F0-0E75B44CBC21}">
      <dgm:prSet custT="1"/>
      <dgm:spPr/>
      <dgm:t>
        <a:bodyPr/>
        <a:lstStyle/>
        <a:p>
          <a:r>
            <a:rPr lang="en-US" sz="1800" dirty="0">
              <a:latin typeface="NTPreCursivefk" panose="03000400000000000000" pitchFamily="66" charset="0"/>
            </a:rPr>
            <a:t>If your ever stuck or unsure of a sound in a word a trick to remember is to cover up the word say the word out loud and think about the sounds you hear! </a:t>
          </a:r>
        </a:p>
      </dgm:t>
    </dgm:pt>
    <dgm:pt modelId="{4AD2651D-1A11-4D3C-8482-5C146CFCD26F}" type="parTrans" cxnId="{A5F71F72-6BEC-4F2D-9F54-7D4BFD464F35}">
      <dgm:prSet/>
      <dgm:spPr/>
      <dgm:t>
        <a:bodyPr/>
        <a:lstStyle/>
        <a:p>
          <a:endParaRPr lang="en-US" sz="2000">
            <a:latin typeface="NTPreCursivefk" panose="03000400000000000000" pitchFamily="66" charset="0"/>
          </a:endParaRPr>
        </a:p>
      </dgm:t>
    </dgm:pt>
    <dgm:pt modelId="{35CAE2B5-68D0-4CD4-9883-387F7F783F82}" type="sibTrans" cxnId="{A5F71F72-6BEC-4F2D-9F54-7D4BFD464F35}">
      <dgm:prSet/>
      <dgm:spPr/>
      <dgm:t>
        <a:bodyPr/>
        <a:lstStyle/>
        <a:p>
          <a:endParaRPr lang="en-US" sz="2000">
            <a:latin typeface="NTPreCursivefk" panose="03000400000000000000" pitchFamily="66" charset="0"/>
          </a:endParaRPr>
        </a:p>
      </dgm:t>
    </dgm:pt>
    <dgm:pt modelId="{478E2ACA-C967-4911-A4DD-CDB7147D5804}">
      <dgm:prSet custT="1"/>
      <dgm:spPr/>
      <dgm:t>
        <a:bodyPr/>
        <a:lstStyle/>
        <a:p>
          <a:r>
            <a:rPr lang="en-US" sz="1400" dirty="0">
              <a:latin typeface="NTPreCursivefk" panose="03000400000000000000" pitchFamily="66" charset="0"/>
            </a:rPr>
            <a:t>You are also encouraged to incorporate any of the demonstrated lessons shown into your home learning sessions or if that’s too much turn it into a fun game for example memory.  </a:t>
          </a:r>
        </a:p>
      </dgm:t>
    </dgm:pt>
    <dgm:pt modelId="{C538DF4D-5AA6-4A05-99E1-A05D06669A78}" type="parTrans" cxnId="{E2EE900E-FC68-4D89-A3D3-7F8CE7470CA0}">
      <dgm:prSet/>
      <dgm:spPr/>
      <dgm:t>
        <a:bodyPr/>
        <a:lstStyle/>
        <a:p>
          <a:endParaRPr lang="en-US" sz="2000">
            <a:latin typeface="NTPreCursivefk" panose="03000400000000000000" pitchFamily="66" charset="0"/>
          </a:endParaRPr>
        </a:p>
      </dgm:t>
    </dgm:pt>
    <dgm:pt modelId="{97507DF5-4112-4097-8AB8-DD249959A0CD}" type="sibTrans" cxnId="{E2EE900E-FC68-4D89-A3D3-7F8CE7470CA0}">
      <dgm:prSet/>
      <dgm:spPr/>
      <dgm:t>
        <a:bodyPr/>
        <a:lstStyle/>
        <a:p>
          <a:endParaRPr lang="en-US" sz="2000">
            <a:latin typeface="NTPreCursivefk" panose="03000400000000000000" pitchFamily="66" charset="0"/>
          </a:endParaRPr>
        </a:p>
      </dgm:t>
    </dgm:pt>
    <dgm:pt modelId="{BD577570-F65D-460B-A60A-6F967DE689F9}" type="pres">
      <dgm:prSet presAssocID="{DF18A164-73BF-4D9B-94AC-6DA46AE96E9A}" presName="root" presStyleCnt="0">
        <dgm:presLayoutVars>
          <dgm:dir/>
          <dgm:resizeHandles val="exact"/>
        </dgm:presLayoutVars>
      </dgm:prSet>
      <dgm:spPr/>
    </dgm:pt>
    <dgm:pt modelId="{4F434A68-CAA6-4A26-93F9-186CCBCBEFBF}" type="pres">
      <dgm:prSet presAssocID="{C5C3EA46-5C3D-4E30-B686-AF4EA32B07AE}" presName="compNode" presStyleCnt="0"/>
      <dgm:spPr/>
    </dgm:pt>
    <dgm:pt modelId="{54369A72-26FB-4CF4-90BB-8A132EAFBA0E}" type="pres">
      <dgm:prSet presAssocID="{C5C3EA46-5C3D-4E30-B686-AF4EA32B07AE}" presName="bgRect" presStyleLbl="bgShp" presStyleIdx="0" presStyleCnt="3"/>
      <dgm:spPr/>
    </dgm:pt>
    <dgm:pt modelId="{3691F2D3-83D2-4731-BC20-AA38E8C55EE2}" type="pres">
      <dgm:prSet presAssocID="{C5C3EA46-5C3D-4E30-B686-AF4EA32B07AE}" presName="iconRect" presStyleLbl="node1" presStyleIdx="0" presStyleCnt="3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Quotes"/>
        </a:ext>
      </dgm:extLst>
    </dgm:pt>
    <dgm:pt modelId="{50B6F5F2-191B-44F3-B855-20EA7CF3343B}" type="pres">
      <dgm:prSet presAssocID="{C5C3EA46-5C3D-4E30-B686-AF4EA32B07AE}" presName="spaceRect" presStyleCnt="0"/>
      <dgm:spPr/>
    </dgm:pt>
    <dgm:pt modelId="{DA82C830-3E8E-4110-A691-0FD76A94A973}" type="pres">
      <dgm:prSet presAssocID="{C5C3EA46-5C3D-4E30-B686-AF4EA32B07AE}" presName="parTx" presStyleLbl="revTx" presStyleIdx="0" presStyleCnt="4">
        <dgm:presLayoutVars>
          <dgm:chMax val="0"/>
          <dgm:chPref val="0"/>
        </dgm:presLayoutVars>
      </dgm:prSet>
      <dgm:spPr/>
    </dgm:pt>
    <dgm:pt modelId="{60BB2F09-5EAE-4E86-98BE-678707C3E27C}" type="pres">
      <dgm:prSet presAssocID="{F54E23FE-3DE9-47B3-AFEB-C6D05C763072}" presName="sibTrans" presStyleCnt="0"/>
      <dgm:spPr/>
    </dgm:pt>
    <dgm:pt modelId="{3BCFCEE9-A932-4582-BD72-4893332133A5}" type="pres">
      <dgm:prSet presAssocID="{CD09528F-6562-4804-B22F-780C3C354B0A}" presName="compNode" presStyleCnt="0"/>
      <dgm:spPr/>
    </dgm:pt>
    <dgm:pt modelId="{8AE23E58-AB4A-4963-A6CA-7585BE2E19FB}" type="pres">
      <dgm:prSet presAssocID="{CD09528F-6562-4804-B22F-780C3C354B0A}" presName="bgRect" presStyleLbl="bgShp" presStyleIdx="1" presStyleCnt="3"/>
      <dgm:spPr/>
    </dgm:pt>
    <dgm:pt modelId="{DE5039C7-BFB1-43E5-A419-67FD6457291D}" type="pres">
      <dgm:prSet presAssocID="{CD09528F-6562-4804-B22F-780C3C354B0A}" presName="iconRect" presStyleLbl="node1" presStyleIdx="1" presStyleCnt="3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keleton"/>
        </a:ext>
      </dgm:extLst>
    </dgm:pt>
    <dgm:pt modelId="{F9E4566A-B0CB-4E48-B182-42F03255F4FD}" type="pres">
      <dgm:prSet presAssocID="{CD09528F-6562-4804-B22F-780C3C354B0A}" presName="spaceRect" presStyleCnt="0"/>
      <dgm:spPr/>
    </dgm:pt>
    <dgm:pt modelId="{5D56F95F-75CD-4A4D-8CF8-071928DE0BEF}" type="pres">
      <dgm:prSet presAssocID="{CD09528F-6562-4804-B22F-780C3C354B0A}" presName="parTx" presStyleLbl="revTx" presStyleIdx="1" presStyleCnt="4">
        <dgm:presLayoutVars>
          <dgm:chMax val="0"/>
          <dgm:chPref val="0"/>
        </dgm:presLayoutVars>
      </dgm:prSet>
      <dgm:spPr/>
    </dgm:pt>
    <dgm:pt modelId="{17B28518-020B-4B22-8F62-E6F5F6463BC4}" type="pres">
      <dgm:prSet presAssocID="{3FB4AE7D-30D1-49AE-8EEA-9C8051F90301}" presName="sibTrans" presStyleCnt="0"/>
      <dgm:spPr/>
    </dgm:pt>
    <dgm:pt modelId="{C6EA6F22-0FD3-40A5-809F-42C64B26C1FE}" type="pres">
      <dgm:prSet presAssocID="{75CC5466-BE27-4B8D-98F0-0E75B44CBC21}" presName="compNode" presStyleCnt="0"/>
      <dgm:spPr/>
    </dgm:pt>
    <dgm:pt modelId="{07CD20D8-E656-424B-A599-3288DC888A60}" type="pres">
      <dgm:prSet presAssocID="{75CC5466-BE27-4B8D-98F0-0E75B44CBC21}" presName="bgRect" presStyleLbl="bgShp" presStyleIdx="2" presStyleCnt="3"/>
      <dgm:spPr/>
    </dgm:pt>
    <dgm:pt modelId="{2BB299F2-2A8E-42A2-AB95-D06E9A832986}" type="pres">
      <dgm:prSet presAssocID="{75CC5466-BE27-4B8D-98F0-0E75B44CBC21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ute Speaker"/>
        </a:ext>
      </dgm:extLst>
    </dgm:pt>
    <dgm:pt modelId="{56191193-9E4C-4FC3-9CB6-A6751F496679}" type="pres">
      <dgm:prSet presAssocID="{75CC5466-BE27-4B8D-98F0-0E75B44CBC21}" presName="spaceRect" presStyleCnt="0"/>
      <dgm:spPr/>
    </dgm:pt>
    <dgm:pt modelId="{E4B9EFCF-C0D6-451E-A3E7-E7288C7255ED}" type="pres">
      <dgm:prSet presAssocID="{75CC5466-BE27-4B8D-98F0-0E75B44CBC21}" presName="parTx" presStyleLbl="revTx" presStyleIdx="2" presStyleCnt="4">
        <dgm:presLayoutVars>
          <dgm:chMax val="0"/>
          <dgm:chPref val="0"/>
        </dgm:presLayoutVars>
      </dgm:prSet>
      <dgm:spPr/>
    </dgm:pt>
    <dgm:pt modelId="{2F95C41A-4412-486B-AA4E-13E1FEECD0B6}" type="pres">
      <dgm:prSet presAssocID="{75CC5466-BE27-4B8D-98F0-0E75B44CBC21}" presName="desTx" presStyleLbl="revTx" presStyleIdx="3" presStyleCnt="4">
        <dgm:presLayoutVars/>
      </dgm:prSet>
      <dgm:spPr/>
    </dgm:pt>
  </dgm:ptLst>
  <dgm:cxnLst>
    <dgm:cxn modelId="{F67DD709-29DA-43FF-98F5-0710B8FFC63E}" type="presOf" srcId="{C5C3EA46-5C3D-4E30-B686-AF4EA32B07AE}" destId="{DA82C830-3E8E-4110-A691-0FD76A94A973}" srcOrd="0" destOrd="0" presId="urn:microsoft.com/office/officeart/2018/2/layout/IconVerticalSolidList"/>
    <dgm:cxn modelId="{E2EE900E-FC68-4D89-A3D3-7F8CE7470CA0}" srcId="{75CC5466-BE27-4B8D-98F0-0E75B44CBC21}" destId="{478E2ACA-C967-4911-A4DD-CDB7147D5804}" srcOrd="0" destOrd="0" parTransId="{C538DF4D-5AA6-4A05-99E1-A05D06669A78}" sibTransId="{97507DF5-4112-4097-8AB8-DD249959A0CD}"/>
    <dgm:cxn modelId="{A42BDA20-061E-4262-9911-A9E56BF300AA}" type="presOf" srcId="{CD09528F-6562-4804-B22F-780C3C354B0A}" destId="{5D56F95F-75CD-4A4D-8CF8-071928DE0BEF}" srcOrd="0" destOrd="0" presId="urn:microsoft.com/office/officeart/2018/2/layout/IconVerticalSolidList"/>
    <dgm:cxn modelId="{448D5E3B-3000-4C36-AFB0-5A43D64D2922}" srcId="{DF18A164-73BF-4D9B-94AC-6DA46AE96E9A}" destId="{CD09528F-6562-4804-B22F-780C3C354B0A}" srcOrd="1" destOrd="0" parTransId="{C8B1C215-9933-4692-B33D-07EB3088F6A2}" sibTransId="{3FB4AE7D-30D1-49AE-8EEA-9C8051F90301}"/>
    <dgm:cxn modelId="{5D19815D-8A02-4E67-9E72-315D09F38863}" srcId="{DF18A164-73BF-4D9B-94AC-6DA46AE96E9A}" destId="{C5C3EA46-5C3D-4E30-B686-AF4EA32B07AE}" srcOrd="0" destOrd="0" parTransId="{E0A84FC2-9928-4E3A-9D7B-DAF76AB8938F}" sibTransId="{F54E23FE-3DE9-47B3-AFEB-C6D05C763072}"/>
    <dgm:cxn modelId="{32FAE668-71F9-4CD0-86D1-8DC1E868BAC1}" type="presOf" srcId="{75CC5466-BE27-4B8D-98F0-0E75B44CBC21}" destId="{E4B9EFCF-C0D6-451E-A3E7-E7288C7255ED}" srcOrd="0" destOrd="0" presId="urn:microsoft.com/office/officeart/2018/2/layout/IconVerticalSolidList"/>
    <dgm:cxn modelId="{A5F71F72-6BEC-4F2D-9F54-7D4BFD464F35}" srcId="{DF18A164-73BF-4D9B-94AC-6DA46AE96E9A}" destId="{75CC5466-BE27-4B8D-98F0-0E75B44CBC21}" srcOrd="2" destOrd="0" parTransId="{4AD2651D-1A11-4D3C-8482-5C146CFCD26F}" sibTransId="{35CAE2B5-68D0-4CD4-9883-387F7F783F82}"/>
    <dgm:cxn modelId="{056A0C75-B330-494E-8BA1-07AA292A198D}" type="presOf" srcId="{478E2ACA-C967-4911-A4DD-CDB7147D5804}" destId="{2F95C41A-4412-486B-AA4E-13E1FEECD0B6}" srcOrd="0" destOrd="0" presId="urn:microsoft.com/office/officeart/2018/2/layout/IconVerticalSolidList"/>
    <dgm:cxn modelId="{6774FD58-A4BF-4257-B2F0-B86BA9AB6908}" type="presOf" srcId="{DF18A164-73BF-4D9B-94AC-6DA46AE96E9A}" destId="{BD577570-F65D-460B-A60A-6F967DE689F9}" srcOrd="0" destOrd="0" presId="urn:microsoft.com/office/officeart/2018/2/layout/IconVerticalSolidList"/>
    <dgm:cxn modelId="{84FF6908-E3B3-4CCF-A64B-464AFD26BC6D}" type="presParOf" srcId="{BD577570-F65D-460B-A60A-6F967DE689F9}" destId="{4F434A68-CAA6-4A26-93F9-186CCBCBEFBF}" srcOrd="0" destOrd="0" presId="urn:microsoft.com/office/officeart/2018/2/layout/IconVerticalSolidList"/>
    <dgm:cxn modelId="{01E13391-4C29-4C02-942C-2414411F12FE}" type="presParOf" srcId="{4F434A68-CAA6-4A26-93F9-186CCBCBEFBF}" destId="{54369A72-26FB-4CF4-90BB-8A132EAFBA0E}" srcOrd="0" destOrd="0" presId="urn:microsoft.com/office/officeart/2018/2/layout/IconVerticalSolidList"/>
    <dgm:cxn modelId="{9058BC9C-7ADF-4A56-B5D2-BBD91D1B2ADB}" type="presParOf" srcId="{4F434A68-CAA6-4A26-93F9-186CCBCBEFBF}" destId="{3691F2D3-83D2-4731-BC20-AA38E8C55EE2}" srcOrd="1" destOrd="0" presId="urn:microsoft.com/office/officeart/2018/2/layout/IconVerticalSolidList"/>
    <dgm:cxn modelId="{31006193-2DFC-4F85-A606-394E3182FDBC}" type="presParOf" srcId="{4F434A68-CAA6-4A26-93F9-186CCBCBEFBF}" destId="{50B6F5F2-191B-44F3-B855-20EA7CF3343B}" srcOrd="2" destOrd="0" presId="urn:microsoft.com/office/officeart/2018/2/layout/IconVerticalSolidList"/>
    <dgm:cxn modelId="{00EA4FC5-946C-46B4-A672-3940990107AF}" type="presParOf" srcId="{4F434A68-CAA6-4A26-93F9-186CCBCBEFBF}" destId="{DA82C830-3E8E-4110-A691-0FD76A94A973}" srcOrd="3" destOrd="0" presId="urn:microsoft.com/office/officeart/2018/2/layout/IconVerticalSolidList"/>
    <dgm:cxn modelId="{7B15AD8C-665A-4BFF-957B-A0892CB98C46}" type="presParOf" srcId="{BD577570-F65D-460B-A60A-6F967DE689F9}" destId="{60BB2F09-5EAE-4E86-98BE-678707C3E27C}" srcOrd="1" destOrd="0" presId="urn:microsoft.com/office/officeart/2018/2/layout/IconVerticalSolidList"/>
    <dgm:cxn modelId="{1DBE023A-3304-403A-84D8-4BB5F26642ED}" type="presParOf" srcId="{BD577570-F65D-460B-A60A-6F967DE689F9}" destId="{3BCFCEE9-A932-4582-BD72-4893332133A5}" srcOrd="2" destOrd="0" presId="urn:microsoft.com/office/officeart/2018/2/layout/IconVerticalSolidList"/>
    <dgm:cxn modelId="{9CF9709D-C07B-42B9-A336-DCC308B63757}" type="presParOf" srcId="{3BCFCEE9-A932-4582-BD72-4893332133A5}" destId="{8AE23E58-AB4A-4963-A6CA-7585BE2E19FB}" srcOrd="0" destOrd="0" presId="urn:microsoft.com/office/officeart/2018/2/layout/IconVerticalSolidList"/>
    <dgm:cxn modelId="{635A34B5-7F29-4CED-AD20-FE3F9AC26D84}" type="presParOf" srcId="{3BCFCEE9-A932-4582-BD72-4893332133A5}" destId="{DE5039C7-BFB1-43E5-A419-67FD6457291D}" srcOrd="1" destOrd="0" presId="urn:microsoft.com/office/officeart/2018/2/layout/IconVerticalSolidList"/>
    <dgm:cxn modelId="{2715CD4D-FD6B-4841-8203-CD4D45B0E10B}" type="presParOf" srcId="{3BCFCEE9-A932-4582-BD72-4893332133A5}" destId="{F9E4566A-B0CB-4E48-B182-42F03255F4FD}" srcOrd="2" destOrd="0" presId="urn:microsoft.com/office/officeart/2018/2/layout/IconVerticalSolidList"/>
    <dgm:cxn modelId="{7B5E15EC-576B-449A-8F8F-6B21AA1B5290}" type="presParOf" srcId="{3BCFCEE9-A932-4582-BD72-4893332133A5}" destId="{5D56F95F-75CD-4A4D-8CF8-071928DE0BEF}" srcOrd="3" destOrd="0" presId="urn:microsoft.com/office/officeart/2018/2/layout/IconVerticalSolidList"/>
    <dgm:cxn modelId="{D81988A8-51FF-4E1C-AAF9-9275F9E1D03A}" type="presParOf" srcId="{BD577570-F65D-460B-A60A-6F967DE689F9}" destId="{17B28518-020B-4B22-8F62-E6F5F6463BC4}" srcOrd="3" destOrd="0" presId="urn:microsoft.com/office/officeart/2018/2/layout/IconVerticalSolidList"/>
    <dgm:cxn modelId="{14D1C0CF-6B53-4370-B6A3-6843BCA83187}" type="presParOf" srcId="{BD577570-F65D-460B-A60A-6F967DE689F9}" destId="{C6EA6F22-0FD3-40A5-809F-42C64B26C1FE}" srcOrd="4" destOrd="0" presId="urn:microsoft.com/office/officeart/2018/2/layout/IconVerticalSolidList"/>
    <dgm:cxn modelId="{00C763EA-9849-4296-843C-D83B624198D3}" type="presParOf" srcId="{C6EA6F22-0FD3-40A5-809F-42C64B26C1FE}" destId="{07CD20D8-E656-424B-A599-3288DC888A60}" srcOrd="0" destOrd="0" presId="urn:microsoft.com/office/officeart/2018/2/layout/IconVerticalSolidList"/>
    <dgm:cxn modelId="{933191E2-FE99-4FF1-8BA2-F0E933189AC2}" type="presParOf" srcId="{C6EA6F22-0FD3-40A5-809F-42C64B26C1FE}" destId="{2BB299F2-2A8E-42A2-AB95-D06E9A832986}" srcOrd="1" destOrd="0" presId="urn:microsoft.com/office/officeart/2018/2/layout/IconVerticalSolidList"/>
    <dgm:cxn modelId="{976F198F-E76E-48D5-816F-8F67FB057C11}" type="presParOf" srcId="{C6EA6F22-0FD3-40A5-809F-42C64B26C1FE}" destId="{56191193-9E4C-4FC3-9CB6-A6751F496679}" srcOrd="2" destOrd="0" presId="urn:microsoft.com/office/officeart/2018/2/layout/IconVerticalSolidList"/>
    <dgm:cxn modelId="{B4698389-CCDF-4969-A7BF-60009457A7DA}" type="presParOf" srcId="{C6EA6F22-0FD3-40A5-809F-42C64B26C1FE}" destId="{E4B9EFCF-C0D6-451E-A3E7-E7288C7255ED}" srcOrd="3" destOrd="0" presId="urn:microsoft.com/office/officeart/2018/2/layout/IconVerticalSolidList"/>
    <dgm:cxn modelId="{5FD103F4-0C57-4033-B0CE-4E730565BE47}" type="presParOf" srcId="{C6EA6F22-0FD3-40A5-809F-42C64B26C1FE}" destId="{2F95C41A-4412-486B-AA4E-13E1FEECD0B6}" srcOrd="4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2BF5972-A8A9-412F-8E2A-9C5B1E0C0718}">
      <dsp:nvSpPr>
        <dsp:cNvPr id="0" name=""/>
        <dsp:cNvSpPr/>
      </dsp:nvSpPr>
      <dsp:spPr>
        <a:xfrm>
          <a:off x="0" y="640"/>
          <a:ext cx="5914209" cy="1499250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81478BF-D90D-4D28-A100-2469F9AFF6C6}">
      <dsp:nvSpPr>
        <dsp:cNvPr id="0" name=""/>
        <dsp:cNvSpPr/>
      </dsp:nvSpPr>
      <dsp:spPr>
        <a:xfrm>
          <a:off x="453523" y="337971"/>
          <a:ext cx="824587" cy="824587"/>
        </a:xfrm>
        <a:prstGeom prst="rect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DF3C5D9-C2E7-4896-B977-80BBBD97E777}">
      <dsp:nvSpPr>
        <dsp:cNvPr id="0" name=""/>
        <dsp:cNvSpPr/>
      </dsp:nvSpPr>
      <dsp:spPr>
        <a:xfrm>
          <a:off x="1731633" y="640"/>
          <a:ext cx="4182575" cy="14992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8671" tIns="158671" rIns="158671" bIns="158671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>
              <a:latin typeface="NTPreCursivefk" panose="03000400000000000000" pitchFamily="66" charset="0"/>
            </a:rPr>
            <a:t>This activity teaches the children to identify sounds in words and how they are built together through the skill of segementing.</a:t>
          </a:r>
        </a:p>
      </dsp:txBody>
      <dsp:txXfrm>
        <a:off x="1731633" y="640"/>
        <a:ext cx="4182575" cy="1499250"/>
      </dsp:txXfrm>
    </dsp:sp>
    <dsp:sp modelId="{322A2F8C-DA63-47B5-8FDF-39DCE276A832}">
      <dsp:nvSpPr>
        <dsp:cNvPr id="0" name=""/>
        <dsp:cNvSpPr/>
      </dsp:nvSpPr>
      <dsp:spPr>
        <a:xfrm>
          <a:off x="0" y="1874703"/>
          <a:ext cx="5914209" cy="1499250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749C143-5729-4F8E-8860-7287AC0F00D0}">
      <dsp:nvSpPr>
        <dsp:cNvPr id="0" name=""/>
        <dsp:cNvSpPr/>
      </dsp:nvSpPr>
      <dsp:spPr>
        <a:xfrm>
          <a:off x="453523" y="2212034"/>
          <a:ext cx="824587" cy="824587"/>
        </a:xfrm>
        <a:prstGeom prst="rect">
          <a:avLst/>
        </a:prstGeom>
        <a:solidFill>
          <a:schemeClr val="bg1">
            <a:hueOff val="0"/>
            <a:satOff val="0"/>
            <a:lumOff val="0"/>
            <a:alphaOff val="0"/>
          </a:schemeClr>
        </a:solid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2302631-9AAD-46E4-A85D-81ACFDA9FECF}">
      <dsp:nvSpPr>
        <dsp:cNvPr id="0" name=""/>
        <dsp:cNvSpPr/>
      </dsp:nvSpPr>
      <dsp:spPr>
        <a:xfrm>
          <a:off x="1731633" y="1874703"/>
          <a:ext cx="4182575" cy="14992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8671" tIns="158671" rIns="158671" bIns="158671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>
              <a:latin typeface="NTPreCursivefk" panose="03000400000000000000" pitchFamily="66" charset="0"/>
            </a:rPr>
            <a:t>We are going to build three words together.</a:t>
          </a:r>
        </a:p>
      </dsp:txBody>
      <dsp:txXfrm>
        <a:off x="1731633" y="1874703"/>
        <a:ext cx="4182575" cy="1499250"/>
      </dsp:txXfrm>
    </dsp:sp>
    <dsp:sp modelId="{BE5E0F72-2EA9-4E8D-BB0A-F7DDD80BBF3E}">
      <dsp:nvSpPr>
        <dsp:cNvPr id="0" name=""/>
        <dsp:cNvSpPr/>
      </dsp:nvSpPr>
      <dsp:spPr>
        <a:xfrm>
          <a:off x="0" y="3748766"/>
          <a:ext cx="5914209" cy="1499250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122F80B-90B4-412F-B132-ED0B3C880CCC}">
      <dsp:nvSpPr>
        <dsp:cNvPr id="0" name=""/>
        <dsp:cNvSpPr/>
      </dsp:nvSpPr>
      <dsp:spPr>
        <a:xfrm>
          <a:off x="453523" y="4086097"/>
          <a:ext cx="824587" cy="824587"/>
        </a:xfrm>
        <a:prstGeom prst="rect">
          <a:avLst/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7869662-8590-498B-B27A-A95F9BD91380}">
      <dsp:nvSpPr>
        <dsp:cNvPr id="0" name=""/>
        <dsp:cNvSpPr/>
      </dsp:nvSpPr>
      <dsp:spPr>
        <a:xfrm>
          <a:off x="1731633" y="3748766"/>
          <a:ext cx="4182575" cy="14992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8671" tIns="158671" rIns="158671" bIns="158671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>
              <a:latin typeface="NTPreCursivefk" panose="03000400000000000000" pitchFamily="66" charset="0"/>
            </a:rPr>
            <a:t>When we teach through word building we encourage the children to use gestures to help segment the sounds in a word.</a:t>
          </a:r>
        </a:p>
      </dsp:txBody>
      <dsp:txXfrm>
        <a:off x="1731633" y="3748766"/>
        <a:ext cx="4182575" cy="149925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4369A72-26FB-4CF4-90BB-8A132EAFBA0E}">
      <dsp:nvSpPr>
        <dsp:cNvPr id="0" name=""/>
        <dsp:cNvSpPr/>
      </dsp:nvSpPr>
      <dsp:spPr>
        <a:xfrm>
          <a:off x="0" y="3834"/>
          <a:ext cx="7300461" cy="1793019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691F2D3-83D2-4731-BC20-AA38E8C55EE2}">
      <dsp:nvSpPr>
        <dsp:cNvPr id="0" name=""/>
        <dsp:cNvSpPr/>
      </dsp:nvSpPr>
      <dsp:spPr>
        <a:xfrm>
          <a:off x="542388" y="407263"/>
          <a:ext cx="986160" cy="986160"/>
        </a:xfrm>
        <a:prstGeom prst="rect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A82C830-3E8E-4110-A691-0FD76A94A973}">
      <dsp:nvSpPr>
        <dsp:cNvPr id="0" name=""/>
        <dsp:cNvSpPr/>
      </dsp:nvSpPr>
      <dsp:spPr>
        <a:xfrm>
          <a:off x="2070936" y="3834"/>
          <a:ext cx="5227499" cy="179301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9761" tIns="189761" rIns="189761" bIns="189761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NTPreCursivefk" panose="03000400000000000000" pitchFamily="66" charset="0"/>
            </a:rPr>
            <a:t>When reading with your child its important that we try to encourage children to identify sounds instead of saying it’s the /A/ sound which is not the correct sound for that particular word or the letter e as this only leads to confusion. For example  A instead of a</a:t>
          </a:r>
        </a:p>
      </dsp:txBody>
      <dsp:txXfrm>
        <a:off x="2070936" y="3834"/>
        <a:ext cx="5227499" cy="1793019"/>
      </dsp:txXfrm>
    </dsp:sp>
    <dsp:sp modelId="{8AE23E58-AB4A-4963-A6CA-7585BE2E19FB}">
      <dsp:nvSpPr>
        <dsp:cNvPr id="0" name=""/>
        <dsp:cNvSpPr/>
      </dsp:nvSpPr>
      <dsp:spPr>
        <a:xfrm>
          <a:off x="0" y="2245107"/>
          <a:ext cx="7300461" cy="1793019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E5039C7-BFB1-43E5-A419-67FD6457291D}">
      <dsp:nvSpPr>
        <dsp:cNvPr id="0" name=""/>
        <dsp:cNvSpPr/>
      </dsp:nvSpPr>
      <dsp:spPr>
        <a:xfrm>
          <a:off x="542388" y="2648537"/>
          <a:ext cx="986160" cy="986160"/>
        </a:xfrm>
        <a:prstGeom prst="rect">
          <a:avLst/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D56F95F-75CD-4A4D-8CF8-071928DE0BEF}">
      <dsp:nvSpPr>
        <dsp:cNvPr id="0" name=""/>
        <dsp:cNvSpPr/>
      </dsp:nvSpPr>
      <dsp:spPr>
        <a:xfrm>
          <a:off x="2070936" y="2245107"/>
          <a:ext cx="5227499" cy="179301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9761" tIns="189761" rIns="189761" bIns="189761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NTPreCursivefk" panose="03000400000000000000" pitchFamily="66" charset="0"/>
            </a:rPr>
            <a:t>chick &gt; the sounds would be /</a:t>
          </a:r>
          <a:r>
            <a:rPr lang="en-US" sz="1800" kern="1200" dirty="0" err="1">
              <a:latin typeface="NTPreCursivefk" panose="03000400000000000000" pitchFamily="66" charset="0"/>
            </a:rPr>
            <a:t>ch</a:t>
          </a:r>
          <a:r>
            <a:rPr lang="en-US" sz="1800" kern="1200" dirty="0">
              <a:latin typeface="NTPreCursivefk" panose="03000400000000000000" pitchFamily="66" charset="0"/>
            </a:rPr>
            <a:t>/ /</a:t>
          </a:r>
          <a:r>
            <a:rPr lang="en-US" sz="1800" kern="1200" dirty="0" err="1">
              <a:latin typeface="NTPreCursivefk" panose="03000400000000000000" pitchFamily="66" charset="0"/>
            </a:rPr>
            <a:t>i</a:t>
          </a:r>
          <a:r>
            <a:rPr lang="en-US" sz="1800" kern="1200" dirty="0">
              <a:latin typeface="NTPreCursivefk" panose="03000400000000000000" pitchFamily="66" charset="0"/>
            </a:rPr>
            <a:t>/ /ck/ not /c/h/</a:t>
          </a:r>
          <a:r>
            <a:rPr lang="en-US" sz="1800" kern="1200" dirty="0" err="1">
              <a:latin typeface="NTPreCursivefk" panose="03000400000000000000" pitchFamily="66" charset="0"/>
            </a:rPr>
            <a:t>i</a:t>
          </a:r>
          <a:r>
            <a:rPr lang="en-US" sz="1800" kern="1200" dirty="0">
              <a:latin typeface="NTPreCursivefk" panose="03000400000000000000" pitchFamily="66" charset="0"/>
            </a:rPr>
            <a:t>/c/k.</a:t>
          </a:r>
        </a:p>
      </dsp:txBody>
      <dsp:txXfrm>
        <a:off x="2070936" y="2245107"/>
        <a:ext cx="5227499" cy="1793019"/>
      </dsp:txXfrm>
    </dsp:sp>
    <dsp:sp modelId="{07CD20D8-E656-424B-A599-3288DC888A60}">
      <dsp:nvSpPr>
        <dsp:cNvPr id="0" name=""/>
        <dsp:cNvSpPr/>
      </dsp:nvSpPr>
      <dsp:spPr>
        <a:xfrm>
          <a:off x="0" y="4486381"/>
          <a:ext cx="7300461" cy="1793019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BB299F2-2A8E-42A2-AB95-D06E9A832986}">
      <dsp:nvSpPr>
        <dsp:cNvPr id="0" name=""/>
        <dsp:cNvSpPr/>
      </dsp:nvSpPr>
      <dsp:spPr>
        <a:xfrm>
          <a:off x="542388" y="4889811"/>
          <a:ext cx="986160" cy="98616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4B9EFCF-C0D6-451E-A3E7-E7288C7255ED}">
      <dsp:nvSpPr>
        <dsp:cNvPr id="0" name=""/>
        <dsp:cNvSpPr/>
      </dsp:nvSpPr>
      <dsp:spPr>
        <a:xfrm>
          <a:off x="2070936" y="4486381"/>
          <a:ext cx="3285207" cy="179301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9761" tIns="189761" rIns="189761" bIns="189761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NTPreCursivefk" panose="03000400000000000000" pitchFamily="66" charset="0"/>
            </a:rPr>
            <a:t>If your ever stuck or unsure of a sound in a word a trick to remember is to cover up the word say the word out loud and think about the sounds you hear! </a:t>
          </a:r>
        </a:p>
      </dsp:txBody>
      <dsp:txXfrm>
        <a:off x="2070936" y="4486381"/>
        <a:ext cx="3285207" cy="1793019"/>
      </dsp:txXfrm>
    </dsp:sp>
    <dsp:sp modelId="{2F95C41A-4412-486B-AA4E-13E1FEECD0B6}">
      <dsp:nvSpPr>
        <dsp:cNvPr id="0" name=""/>
        <dsp:cNvSpPr/>
      </dsp:nvSpPr>
      <dsp:spPr>
        <a:xfrm>
          <a:off x="5356144" y="4486381"/>
          <a:ext cx="1942292" cy="179301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9761" tIns="189761" rIns="189761" bIns="189761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latin typeface="NTPreCursivefk" panose="03000400000000000000" pitchFamily="66" charset="0"/>
            </a:rPr>
            <a:t>You are also encouraged to incorporate any of the demonstrated lessons shown into your home learning sessions or if that’s too much turn it into a fun game for example memory.  </a:t>
          </a:r>
        </a:p>
      </dsp:txBody>
      <dsp:txXfrm>
        <a:off x="5356144" y="4486381"/>
        <a:ext cx="1942292" cy="179301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10/2/2025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621068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10/2/2025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90758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742140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10/2/2025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78960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25334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736222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09758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78556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146285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36358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2863511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60810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6282523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3240131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dirty="0"/>
              <a:t>Click to edit Master title style</a:t>
            </a:r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7146534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1952122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010083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10/2/2025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55652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Rectangle 8">
            <a:extLst>
              <a:ext uri="{FF2B5EF4-FFF2-40B4-BE49-F238E27FC236}">
                <a16:creationId xmlns:a16="http://schemas.microsoft.com/office/drawing/2014/main" id="{1755C732-3264-4614-8316-41F7548371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10">
            <a:extLst>
              <a:ext uri="{FF2B5EF4-FFF2-40B4-BE49-F238E27FC236}">
                <a16:creationId xmlns:a16="http://schemas.microsoft.com/office/drawing/2014/main" id="{59C7C6ED-4EA1-4532-A820-59A8ADEEE0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1786"/>
            <a:ext cx="12229962" cy="6856214"/>
            <a:chOff x="-15736" y="0"/>
            <a:chExt cx="12229962" cy="6856214"/>
          </a:xfrm>
        </p:grpSpPr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3A197BB7-B689-4B37-8BE2-FC23F6ED649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E93E4556-7891-471E-B9B7-A38508C7591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6F9C6176-D87B-4D8F-8BC3-FE6DF55C4E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B838BA48-DDFB-46B3-9EF6-031C91D279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2619" y="4404852"/>
            <a:ext cx="9989677" cy="1054745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400" dirty="0">
                <a:solidFill>
                  <a:srgbClr val="262626"/>
                </a:solidFill>
                <a:latin typeface="NTPreCursivefk" panose="03000400000000000000" pitchFamily="66" charset="0"/>
                <a:cs typeface="Calibri Light"/>
              </a:rPr>
              <a:t>Welcome to </a:t>
            </a:r>
            <a:br>
              <a:rPr lang="en-US" sz="3400" dirty="0">
                <a:solidFill>
                  <a:srgbClr val="262626"/>
                </a:solidFill>
                <a:latin typeface="NTPreCursivefk" panose="03000400000000000000" pitchFamily="66" charset="0"/>
                <a:cs typeface="Calibri Light"/>
              </a:rPr>
            </a:br>
            <a:r>
              <a:rPr lang="en-US" sz="3400" dirty="0">
                <a:solidFill>
                  <a:srgbClr val="262626"/>
                </a:solidFill>
                <a:latin typeface="NTPreCursivefk" panose="03000400000000000000" pitchFamily="66" charset="0"/>
                <a:cs typeface="Calibri Light"/>
              </a:rPr>
              <a:t>a partnership in  Learning! </a:t>
            </a:r>
          </a:p>
        </p:txBody>
      </p:sp>
      <p:sp>
        <p:nvSpPr>
          <p:cNvPr id="8" name="Rectangle 16">
            <a:extLst>
              <a:ext uri="{FF2B5EF4-FFF2-40B4-BE49-F238E27FC236}">
                <a16:creationId xmlns:a16="http://schemas.microsoft.com/office/drawing/2014/main" id="{4AD786D6-2C42-45AF-888B-F2038C4D0A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92644" y="1092200"/>
            <a:ext cx="9999652" cy="3128346"/>
          </a:xfrm>
          <a:prstGeom prst="rect">
            <a:avLst/>
          </a:prstGeom>
          <a:solidFill>
            <a:schemeClr val="bg1"/>
          </a:solidFill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6" name="Straight Connector 18">
            <a:extLst>
              <a:ext uri="{FF2B5EF4-FFF2-40B4-BE49-F238E27FC236}">
                <a16:creationId xmlns:a16="http://schemas.microsoft.com/office/drawing/2014/main" id="{B8D6659D-FA60-4C6D-A9F6-063E294AA1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298448" y="5501254"/>
            <a:ext cx="9603727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34468" y="1340848"/>
            <a:ext cx="4634321" cy="2607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821372-DA3E-45C1-A8CE-1744A46705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4192749"/>
          </a:xfrm>
        </p:spPr>
        <p:txBody>
          <a:bodyPr>
            <a:normAutofit/>
          </a:bodyPr>
          <a:lstStyle/>
          <a:p>
            <a:r>
              <a:rPr lang="en-US" dirty="0">
                <a:latin typeface="NTPreCursivefk" panose="03000400000000000000" pitchFamily="66" charset="0"/>
                <a:cs typeface="Calibri Light"/>
              </a:rPr>
              <a:t>At Longmoor Primary school we follow the phonics program Sounds Write. </a:t>
            </a:r>
            <a:br>
              <a:rPr lang="en-US" dirty="0">
                <a:latin typeface="NTPreCursivefk" panose="03000400000000000000" pitchFamily="66" charset="0"/>
                <a:cs typeface="Calibri Light"/>
              </a:rPr>
            </a:br>
            <a:br>
              <a:rPr lang="en-US" dirty="0">
                <a:latin typeface="NTPreCursivefk" panose="03000400000000000000" pitchFamily="66" charset="0"/>
                <a:cs typeface="Calibri Light"/>
              </a:rPr>
            </a:br>
            <a:endParaRPr lang="en-US" dirty="0">
              <a:latin typeface="NTPreCursivefk" panose="03000400000000000000" pitchFamily="66" charset="0"/>
              <a:cs typeface="Calibri Light"/>
            </a:endParaRPr>
          </a:p>
        </p:txBody>
      </p:sp>
      <p:pic>
        <p:nvPicPr>
          <p:cNvPr id="4" name="Picture 4" descr="A picture containing drawing&#10;&#10;Description generated with very high confidence">
            <a:extLst>
              <a:ext uri="{FF2B5EF4-FFF2-40B4-BE49-F238E27FC236}">
                <a16:creationId xmlns:a16="http://schemas.microsoft.com/office/drawing/2014/main" id="{F2046984-96EC-4318-A80F-3C7CA0D209B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948237" y="2700499"/>
            <a:ext cx="2295525" cy="1857375"/>
          </a:xfrm>
        </p:spPr>
      </p:pic>
    </p:spTree>
    <p:extLst>
      <p:ext uri="{BB962C8B-B14F-4D97-AF65-F5344CB8AC3E}">
        <p14:creationId xmlns:p14="http://schemas.microsoft.com/office/powerpoint/2010/main" val="37854869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28BF43-4462-46C0-96A5-AFB28A01B9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631583"/>
            <a:ext cx="9144000" cy="682787"/>
          </a:xfrm>
        </p:spPr>
        <p:txBody>
          <a:bodyPr>
            <a:normAutofit fontScale="90000"/>
          </a:bodyPr>
          <a:lstStyle/>
          <a:p>
            <a:r>
              <a:rPr lang="en-US" dirty="0">
                <a:latin typeface="NTPreCursivefk" panose="03000400000000000000" pitchFamily="66" charset="0"/>
                <a:cs typeface="Calibri Light"/>
              </a:rPr>
              <a:t>What is Sounds Write?</a:t>
            </a:r>
            <a:endParaRPr lang="en-US" dirty="0">
              <a:latin typeface="NTPreCursivefk" panose="03000400000000000000" pitchFamily="66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8010E9B-356B-4AA0-A496-302DD65837E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444150" y="1883089"/>
            <a:ext cx="7318077" cy="3513609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latin typeface="NTPreCursivefk" panose="03000400000000000000" pitchFamily="66" charset="0"/>
                <a:cs typeface="Calibri"/>
              </a:rPr>
              <a:t>Sounds Write is a phonic rich program which focus' on teaching the 3 main skills required to successfully read and write. They are </a:t>
            </a:r>
          </a:p>
          <a:p>
            <a:r>
              <a:rPr lang="en-US" dirty="0">
                <a:latin typeface="NTPreCursivefk" panose="03000400000000000000" pitchFamily="66" charset="0"/>
                <a:cs typeface="Calibri"/>
              </a:rPr>
              <a:t>* segmenting -  c/ a / t </a:t>
            </a:r>
          </a:p>
          <a:p>
            <a:r>
              <a:rPr lang="en-US" dirty="0">
                <a:latin typeface="NTPreCursivefk" panose="03000400000000000000" pitchFamily="66" charset="0"/>
                <a:cs typeface="Calibri"/>
              </a:rPr>
              <a:t>* blending </a:t>
            </a:r>
          </a:p>
          <a:p>
            <a:r>
              <a:rPr lang="en-US" dirty="0">
                <a:latin typeface="NTPreCursivefk" panose="03000400000000000000" pitchFamily="66" charset="0"/>
                <a:cs typeface="Calibri"/>
              </a:rPr>
              <a:t>* phoneme manipulation </a:t>
            </a:r>
          </a:p>
          <a:p>
            <a:r>
              <a:rPr lang="en-US" dirty="0">
                <a:latin typeface="NTPreCursivefk" panose="03000400000000000000" pitchFamily="66" charset="0"/>
                <a:cs typeface="Calibri"/>
              </a:rPr>
              <a:t>It is through repetition, exciting learning experiences, daily reading and writing that children in our school flourish as fluent readers and writers. </a:t>
            </a:r>
          </a:p>
          <a:p>
            <a:endParaRPr lang="en-US" dirty="0">
              <a:latin typeface="NTPreCursivefk" panose="03000400000000000000" pitchFamily="66" charset="0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1795975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614F7DB2-2747-44B1-8CCD-EA4CF6EABA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6B274392-2BAA-4EFD-A7A4-941ABF7B2B1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54E9F97B-B428-4C46-8004-BC4A40DEF31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F6C42F04-DEA1-45C3-9F84-8B1652F9C90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DA860151-6D39-4EDD-99B8-908690A0DD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2C02D87C-1E23-4B24-AFE6-A85743C72F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DC878D9A-77BE-4701-AE3D-EEFC53CD50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F643BE08-0ED1-4B73-AC6D-B7E26A59CD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4663" y="469900"/>
            <a:ext cx="3695002" cy="5918200"/>
          </a:xfrm>
          <a:prstGeom prst="rect">
            <a:avLst/>
          </a:prstGeom>
          <a:solidFill>
            <a:schemeClr val="tx2">
              <a:lumMod val="90000"/>
              <a:lumOff val="10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balanced" dir="t"/>
          </a:scene3d>
          <a:sp3d>
            <a:bevelT w="6350" h="6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956B2094-7FC0-45FC-BFED-3CB88CEE63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9668" y="635508"/>
            <a:ext cx="3364992" cy="5586984"/>
          </a:xfrm>
          <a:prstGeom prst="rect">
            <a:avLst/>
          </a:prstGeom>
          <a:noFill/>
          <a:ln w="15875" cap="flat">
            <a:solidFill>
              <a:schemeClr val="accent1"/>
            </a:solidFill>
            <a:miter lim="800000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3E8B174-A5AD-4E15-87AA-EA67022183F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52108" y="954756"/>
            <a:ext cx="2730414" cy="494600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400" dirty="0">
                <a:solidFill>
                  <a:srgbClr val="FFFFFF"/>
                </a:solidFill>
                <a:latin typeface="NTPreCursivefk" panose="03000400000000000000" pitchFamily="66" charset="0"/>
              </a:rPr>
              <a:t>What does Sounds Write look like in a Reception classroom?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07A4B640-BB7F-4272-A710-068DBA9F9A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54296" y="0"/>
            <a:ext cx="7537704" cy="6858000"/>
          </a:xfrm>
          <a:prstGeom prst="rect">
            <a:avLst/>
          </a:prstGeom>
          <a:gradFill>
            <a:gsLst>
              <a:gs pos="0">
                <a:schemeClr val="bg1"/>
              </a:gs>
              <a:gs pos="30000">
                <a:schemeClr val="bg1"/>
              </a:gs>
              <a:gs pos="61000">
                <a:schemeClr val="bg2">
                  <a:lumMod val="20000"/>
                  <a:lumOff val="80000"/>
                </a:schemeClr>
              </a:gs>
              <a:gs pos="97000">
                <a:schemeClr val="bg2">
                  <a:lumMod val="70000"/>
                  <a:lumOff val="3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innerShdw blurRad="63500" dist="50800" dir="10800000">
              <a:prstClr val="black">
                <a:alpha val="3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ABFF98D-87F5-4D57-9708-9D301B063AF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140934" y="469900"/>
            <a:ext cx="5953630" cy="5405968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>
              <a:buFont typeface="Arial"/>
              <a:buChar char="•"/>
            </a:pP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NTPreCursivefk" panose="03000400000000000000" pitchFamily="66" charset="0"/>
              </a:rPr>
              <a:t>* A daily routine whereby all children explore lessons of word building, sounds swaps, reading and spelling of a focus sound that week for example /s/. We will demonstrate these for you shortly.</a:t>
            </a:r>
          </a:p>
          <a:p>
            <a:pPr algn="l">
              <a:buFont typeface="Arial"/>
              <a:buChar char="•"/>
            </a:pP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NTPreCursivefk" panose="03000400000000000000" pitchFamily="66" charset="0"/>
              </a:rPr>
              <a:t>* In Reception the children learn all the single sounds and some digraphs for which the children know as 'two letters representing one sound'. For example the /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NTPreCursivefk" panose="03000400000000000000" pitchFamily="66" charset="0"/>
              </a:rPr>
              <a:t>ch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NTPreCursivefk" panose="03000400000000000000" pitchFamily="66" charset="0"/>
              </a:rPr>
              <a:t>/ in chin </a:t>
            </a:r>
          </a:p>
          <a:p>
            <a:pPr algn="l">
              <a:buFont typeface="Arial"/>
              <a:buChar char="•"/>
            </a:pPr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latin typeface="NTPreCursivefk" panose="03000400000000000000" pitchFamily="66" charset="0"/>
            </a:endParaRPr>
          </a:p>
          <a:p>
            <a:pPr algn="l">
              <a:buFont typeface="Arial"/>
              <a:buChar char="•"/>
            </a:pPr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latin typeface="NTPreCursivefk" panose="0300040000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69755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1E3B31-BB2B-4D6A-92B9-C160302209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5599" y="1055077"/>
            <a:ext cx="2532909" cy="4794578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262626"/>
                </a:solidFill>
                <a:latin typeface="NTPreCursivefk" panose="03000400000000000000" pitchFamily="66" charset="0"/>
                <a:cs typeface="Calibri Light"/>
              </a:rPr>
              <a:t>Word building</a:t>
            </a:r>
            <a:endParaRPr lang="en-US" dirty="0">
              <a:solidFill>
                <a:srgbClr val="262626"/>
              </a:solidFill>
              <a:latin typeface="NTPreCursivefk" panose="03000400000000000000" pitchFamily="66" charset="0"/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5EBD95AE-9731-4C71-810B-AB22153A6E7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04393610"/>
              </p:ext>
            </p:extLst>
          </p:nvPr>
        </p:nvGraphicFramePr>
        <p:xfrm>
          <a:off x="5470072" y="804670"/>
          <a:ext cx="5914209" cy="52486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24034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2FAB2B-6A77-4264-B8E2-8B9B835F14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2108" y="954756"/>
            <a:ext cx="2730414" cy="4946003"/>
          </a:xfrm>
        </p:spPr>
        <p:txBody>
          <a:bodyPr>
            <a:normAutofit/>
          </a:bodyPr>
          <a:lstStyle/>
          <a:p>
            <a:r>
              <a:rPr lang="en-US">
                <a:solidFill>
                  <a:srgbClr val="FFFFFF"/>
                </a:solidFill>
                <a:latin typeface="NTPreCursivefk" panose="03000400000000000000" pitchFamily="66" charset="0"/>
                <a:cs typeface="Calibri Light"/>
              </a:rPr>
              <a:t>Same sound different spellings</a:t>
            </a:r>
            <a:endParaRPr lang="en-US">
              <a:solidFill>
                <a:srgbClr val="FFFFFF"/>
              </a:solidFill>
              <a:latin typeface="NTPreCursivefk" panose="03000400000000000000" pitchFamily="66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10000" dirty="0">
                <a:latin typeface="NTPreCursivefk" panose="03000400000000000000" pitchFamily="66" charset="0"/>
              </a:rPr>
              <a:t>Let’s have a go!</a:t>
            </a:r>
          </a:p>
        </p:txBody>
      </p:sp>
    </p:spTree>
    <p:extLst>
      <p:ext uri="{BB962C8B-B14F-4D97-AF65-F5344CB8AC3E}">
        <p14:creationId xmlns:p14="http://schemas.microsoft.com/office/powerpoint/2010/main" val="42251026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7">
            <a:extLst>
              <a:ext uri="{FF2B5EF4-FFF2-40B4-BE49-F238E27FC236}">
                <a16:creationId xmlns:a16="http://schemas.microsoft.com/office/drawing/2014/main" id="{52723366-C73B-4ED6-ADEF-29911C6BC5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9">
            <a:extLst>
              <a:ext uri="{FF2B5EF4-FFF2-40B4-BE49-F238E27FC236}">
                <a16:creationId xmlns:a16="http://schemas.microsoft.com/office/drawing/2014/main" id="{847A4152-8E41-4D1C-B88C-57C5C430A6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4631" y="484632"/>
            <a:ext cx="11222737" cy="1479635"/>
          </a:xfrm>
          <a:prstGeom prst="rect">
            <a:avLst/>
          </a:prstGeom>
          <a:solidFill>
            <a:schemeClr val="tx2">
              <a:lumMod val="90000"/>
              <a:lumOff val="10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balanced" dir="t"/>
          </a:scene3d>
          <a:sp3d>
            <a:bevelT w="6350" h="6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17D0840-6C42-4E0D-BA50-9E5E2C0735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421" y="796374"/>
            <a:ext cx="10583158" cy="880027"/>
          </a:xfrm>
        </p:spPr>
        <p:txBody>
          <a:bodyPr>
            <a:normAutofit/>
          </a:bodyPr>
          <a:lstStyle/>
          <a:p>
            <a:r>
              <a:rPr lang="en-US">
                <a:solidFill>
                  <a:srgbClr val="FFFFFF"/>
                </a:solidFill>
                <a:latin typeface="NTPreCursivefk" panose="03000400000000000000" pitchFamily="66" charset="0"/>
                <a:cs typeface="Calibri Light"/>
              </a:rPr>
              <a:t>Sound Swap</a:t>
            </a:r>
          </a:p>
        </p:txBody>
      </p:sp>
      <p:sp>
        <p:nvSpPr>
          <p:cNvPr id="18" name="Rectangle 11">
            <a:extLst>
              <a:ext uri="{FF2B5EF4-FFF2-40B4-BE49-F238E27FC236}">
                <a16:creationId xmlns:a16="http://schemas.microsoft.com/office/drawing/2014/main" id="{999F76F5-72D4-4814-9169-8F535AEEB8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50747" y="648377"/>
            <a:ext cx="10890504" cy="1152144"/>
          </a:xfrm>
          <a:prstGeom prst="rect">
            <a:avLst/>
          </a:prstGeom>
          <a:noFill/>
          <a:ln w="15875" cap="flat">
            <a:solidFill>
              <a:schemeClr val="accent1"/>
            </a:solidFill>
            <a:miter lim="800000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9" name="Rectangle 13">
            <a:extLst>
              <a:ext uri="{FF2B5EF4-FFF2-40B4-BE49-F238E27FC236}">
                <a16:creationId xmlns:a16="http://schemas.microsoft.com/office/drawing/2014/main" id="{C6202988-4466-42C5-B33A-AFABF051B4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86000"/>
            <a:ext cx="12192000" cy="4572000"/>
          </a:xfrm>
          <a:prstGeom prst="rect">
            <a:avLst/>
          </a:prstGeom>
          <a:gradFill>
            <a:gsLst>
              <a:gs pos="0">
                <a:schemeClr val="bg1"/>
              </a:gs>
              <a:gs pos="30000">
                <a:schemeClr val="bg1"/>
              </a:gs>
              <a:gs pos="61000">
                <a:schemeClr val="bg2">
                  <a:lumMod val="20000"/>
                  <a:lumOff val="80000"/>
                </a:schemeClr>
              </a:gs>
              <a:gs pos="97000">
                <a:schemeClr val="bg2">
                  <a:lumMod val="70000"/>
                  <a:lumOff val="3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innerShdw blurRad="63500" dist="50800" dir="16200000">
              <a:prstClr val="black">
                <a:alpha val="3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C05A78-DBBF-4998-9A0D-FF139C7732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5401" y="2612256"/>
            <a:ext cx="9601196" cy="3263612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dirty="0">
                <a:latin typeface="NTPreCursivefk" panose="03000400000000000000" pitchFamily="66" charset="0"/>
                <a:cs typeface="Calibri"/>
              </a:rPr>
              <a:t>Phoneme manipulation the skill of interchanging and swapping of sounds. Children learn sound and symbol correspondence through this activity. This is how a nonsense sound swap would be performed.</a:t>
            </a:r>
          </a:p>
        </p:txBody>
      </p:sp>
    </p:spTree>
    <p:extLst>
      <p:ext uri="{BB962C8B-B14F-4D97-AF65-F5344CB8AC3E}">
        <p14:creationId xmlns:p14="http://schemas.microsoft.com/office/powerpoint/2010/main" val="8543833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2FAB2B-6A77-4264-B8E2-8B9B835F14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2108" y="954756"/>
            <a:ext cx="2730414" cy="4946003"/>
          </a:xfrm>
        </p:spPr>
        <p:txBody>
          <a:bodyPr>
            <a:normAutofit/>
          </a:bodyPr>
          <a:lstStyle/>
          <a:p>
            <a:r>
              <a:rPr lang="en-US">
                <a:solidFill>
                  <a:srgbClr val="FFFFFF"/>
                </a:solidFill>
                <a:latin typeface="NTPreCursivefk" panose="03000400000000000000" pitchFamily="66" charset="0"/>
                <a:cs typeface="Calibri Light"/>
              </a:rPr>
              <a:t>Same sound different spellings</a:t>
            </a:r>
            <a:endParaRPr lang="en-US">
              <a:solidFill>
                <a:srgbClr val="FFFFFF"/>
              </a:solidFill>
              <a:latin typeface="NTPreCursivefk" panose="03000400000000000000" pitchFamily="66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10000" dirty="0">
                <a:latin typeface="NTPreCursivefk" panose="03000400000000000000" pitchFamily="66" charset="0"/>
              </a:rPr>
              <a:t>Let’s have a go!</a:t>
            </a:r>
          </a:p>
        </p:txBody>
      </p:sp>
    </p:spTree>
    <p:extLst>
      <p:ext uri="{BB962C8B-B14F-4D97-AF65-F5344CB8AC3E}">
        <p14:creationId xmlns:p14="http://schemas.microsoft.com/office/powerpoint/2010/main" val="16675315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8E96D3-7C11-4A2F-8CF0-0EA4090B96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NTPreCursivefk" panose="03000400000000000000" pitchFamily="66" charset="0"/>
                <a:cs typeface="Calibri Light"/>
              </a:rPr>
              <a:t>Seek the Sound</a:t>
            </a:r>
            <a:endParaRPr lang="en-US" dirty="0">
              <a:latin typeface="NTPreCursivefk" panose="03000400000000000000" pitchFamily="66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9E7B3F-63A9-4452-8998-20BC4C9382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latin typeface="NTPreCursivefk" panose="03000400000000000000" pitchFamily="66" charset="0"/>
                <a:cs typeface="Calibri"/>
              </a:rPr>
              <a:t>An activity such as seek the sound is used with an age level appropriate reading text that is full of words using a particular focus sound.</a:t>
            </a:r>
          </a:p>
          <a:p>
            <a:r>
              <a:rPr lang="en-US" dirty="0">
                <a:latin typeface="NTPreCursivefk" panose="03000400000000000000" pitchFamily="66" charset="0"/>
                <a:cs typeface="Calibri"/>
              </a:rPr>
              <a:t>This activity is used once a new sound has been exposed through word building and children are to identify the sound in a range of words</a:t>
            </a:r>
          </a:p>
        </p:txBody>
      </p:sp>
    </p:spTree>
    <p:extLst>
      <p:ext uri="{BB962C8B-B14F-4D97-AF65-F5344CB8AC3E}">
        <p14:creationId xmlns:p14="http://schemas.microsoft.com/office/powerpoint/2010/main" val="194504620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7CE1FDB-FF1D-4FEF-94C0-905AF8E916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88340" y="1066800"/>
            <a:ext cx="5819940" cy="4960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041348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52BE4420-3B5F-4549-8B4A-77855B8215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75876F6-95D4-48CB-8E3E-4401A96E25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6138" y="496088"/>
            <a:ext cx="3823215" cy="5883295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  <a:effectLst>
            <a:outerShdw blurRad="114300" dist="127000" dir="5400000" sx="99000" sy="99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woPt" dir="t"/>
          </a:scene3d>
          <a:sp3d contourW="6350">
            <a:bevelT w="12700" h="0" prst="coolSlant"/>
            <a:contourClr>
              <a:schemeClr val="bg2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1B84719-90BB-4D0C-92D8-61DC5512B3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8012" y="609600"/>
            <a:ext cx="3552006" cy="5638800"/>
          </a:xfrm>
          <a:prstGeom prst="rect">
            <a:avLst/>
          </a:prstGeom>
          <a:noFill/>
          <a:ln w="15875" cap="flat">
            <a:miter lim="800000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489A5A9-90CB-4DBA-AD2D-7AF328FD1D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5599" y="1055077"/>
            <a:ext cx="2532909" cy="4794578"/>
          </a:xfrm>
        </p:spPr>
        <p:txBody>
          <a:bodyPr>
            <a:normAutofit/>
          </a:bodyPr>
          <a:lstStyle/>
          <a:p>
            <a:r>
              <a:rPr lang="en-US">
                <a:solidFill>
                  <a:srgbClr val="262626"/>
                </a:solidFill>
                <a:latin typeface="NTPreCursivefk" panose="03000400000000000000" pitchFamily="66" charset="0"/>
                <a:cs typeface="Calibri Light"/>
              </a:rPr>
              <a:t>How can you provide extra support your child at home?</a:t>
            </a:r>
            <a:endParaRPr lang="en-US">
              <a:solidFill>
                <a:srgbClr val="262626"/>
              </a:solidFill>
              <a:latin typeface="NTPreCursivefk" panose="03000400000000000000" pitchFamily="66" charset="0"/>
            </a:endParaRPr>
          </a:p>
        </p:txBody>
      </p:sp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7B407EC4-5D16-4845-9840-4E28622B65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52053" y="-2"/>
            <a:ext cx="7539947" cy="685800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15CE017E-B8D8-40B3-A95E-FCA8A10C856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64703145"/>
              </p:ext>
            </p:extLst>
          </p:nvPr>
        </p:nvGraphicFramePr>
        <p:xfrm>
          <a:off x="4652053" y="235131"/>
          <a:ext cx="7300461" cy="62832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0540163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52BE4420-3B5F-4549-8B4A-77855B8215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75876F6-95D4-48CB-8E3E-4401A96E25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6138" y="496088"/>
            <a:ext cx="3823215" cy="5883295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  <a:effectLst>
            <a:outerShdw blurRad="114300" dist="127000" dir="5400000" sx="99000" sy="99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woPt" dir="t"/>
          </a:scene3d>
          <a:sp3d contourW="6350">
            <a:bevelT w="12700" h="0" prst="coolSlant"/>
            <a:contourClr>
              <a:schemeClr val="bg2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1B84719-90BB-4D0C-92D8-61DC5512B3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8012" y="609600"/>
            <a:ext cx="3552006" cy="5638800"/>
          </a:xfrm>
          <a:prstGeom prst="rect">
            <a:avLst/>
          </a:prstGeom>
          <a:noFill/>
          <a:ln w="15875" cap="flat">
            <a:miter lim="800000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0B0DC7A-77B7-44BA-BD48-678B06B78C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5599" y="1055077"/>
            <a:ext cx="2532909" cy="4794578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262626"/>
                </a:solidFill>
                <a:latin typeface="NTPreCursivefk" panose="03000400000000000000" pitchFamily="66" charset="0"/>
              </a:rPr>
              <a:t>Reading books and  Diary</a:t>
            </a:r>
          </a:p>
        </p:txBody>
      </p:sp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7B407EC4-5D16-4845-9840-4E28622B65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52053" y="-2"/>
            <a:ext cx="7539947" cy="685800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FDBF16-443B-43D7-8F56-A1B53883EA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95492" y="145568"/>
            <a:ext cx="1926036" cy="2772892"/>
          </a:xfrm>
          <a:prstGeom prst="rect">
            <a:avLst/>
          </a:prstGeom>
        </p:spPr>
      </p:pic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661651D1-6372-4934-89A6-E61EFB8165B3}"/>
              </a:ext>
            </a:extLst>
          </p:cNvPr>
          <p:cNvSpPr/>
          <p:nvPr/>
        </p:nvSpPr>
        <p:spPr>
          <a:xfrm>
            <a:off x="4756940" y="2918460"/>
            <a:ext cx="6275768" cy="3589020"/>
          </a:xfrm>
          <a:prstGeom prst="roundRect">
            <a:avLst>
              <a:gd name="adj" fmla="val 10000"/>
            </a:avLst>
          </a:prstGeom>
        </p:spPr>
        <p:style>
          <a:lnRef idx="0">
            <a:schemeClr val="lt1">
              <a:alpha val="0"/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/>
        </p:style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chemeClr val="bg1"/>
                </a:solidFill>
                <a:latin typeface="NTFPreCursiveDotted" panose="03000400000000000000" pitchFamily="66" charset="0"/>
              </a:rPr>
              <a:t>Same book- BORING/NOT CHALLENGING!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chemeClr val="bg1"/>
                </a:solidFill>
                <a:latin typeface="NTFPreCursiveDotted" panose="03000400000000000000" pitchFamily="66" charset="0"/>
              </a:rPr>
              <a:t>One part of their reading journey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chemeClr val="bg1"/>
                </a:solidFill>
                <a:latin typeface="NTFPreCursiveDotted" panose="03000400000000000000" pitchFamily="66" charset="0"/>
              </a:rPr>
              <a:t>We learn and practise everyday in school and they need the practise at home too (3 x a week at least).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chemeClr val="bg1"/>
                </a:solidFill>
                <a:latin typeface="NTFPreCursiveDotted" panose="03000400000000000000" pitchFamily="66" charset="0"/>
              </a:rPr>
              <a:t>Same book for repeated practice is essential for code knowledge to be embedded into their long term memory. Confidence and Fluency!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chemeClr val="bg1"/>
                </a:solidFill>
                <a:latin typeface="NTFPreCursiveDotted" panose="03000400000000000000" pitchFamily="66" charset="0"/>
              </a:rPr>
              <a:t>In school we are teaching sounds beyond this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chemeClr val="bg1"/>
                </a:solidFill>
                <a:latin typeface="NTFPreCursiveDotted" panose="03000400000000000000" pitchFamily="66" charset="0"/>
              </a:rPr>
              <a:t>We need children to revisit so they can succeed so they can move confidently to the next stage.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chemeClr val="bg1"/>
                </a:solidFill>
                <a:latin typeface="NTFPreCursiveDotted" panose="03000400000000000000" pitchFamily="66" charset="0"/>
              </a:rPr>
              <a:t>They are not everything that children need to read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chemeClr val="bg1"/>
                </a:solidFill>
                <a:latin typeface="NTFPreCursiveDotted" panose="03000400000000000000" pitchFamily="66" charset="0"/>
              </a:rPr>
              <a:t>If you have concerns, talk to the class teacher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F9B1D09-96FD-4C3C-AF84-8C9A2D0F9A6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96721" y="86205"/>
            <a:ext cx="2069299" cy="27460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569128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52BE4420-3B5F-4549-8B4A-77855B8215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75876F6-95D4-48CB-8E3E-4401A96E25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6138" y="496088"/>
            <a:ext cx="3823215" cy="5883295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  <a:effectLst>
            <a:outerShdw blurRad="114300" dist="127000" dir="5400000" sx="99000" sy="99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woPt" dir="t"/>
          </a:scene3d>
          <a:sp3d contourW="6350">
            <a:bevelT w="12700" h="0" prst="coolSlant"/>
            <a:contourClr>
              <a:schemeClr val="bg2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1B84719-90BB-4D0C-92D8-61DC5512B3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8012" y="609600"/>
            <a:ext cx="3552006" cy="5638800"/>
          </a:xfrm>
          <a:prstGeom prst="rect">
            <a:avLst/>
          </a:prstGeom>
          <a:noFill/>
          <a:ln w="15875" cap="flat">
            <a:miter lim="800000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0B0DC7A-77B7-44BA-BD48-678B06B78C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5599" y="1055077"/>
            <a:ext cx="2532909" cy="4794578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262626"/>
                </a:solidFill>
                <a:latin typeface="NTPreCursivefk" panose="03000400000000000000" pitchFamily="66" charset="0"/>
              </a:rPr>
              <a:t>Sounds-Write</a:t>
            </a:r>
            <a:br>
              <a:rPr lang="en-US" dirty="0">
                <a:solidFill>
                  <a:srgbClr val="262626"/>
                </a:solidFill>
                <a:latin typeface="NTPreCursivefk" panose="03000400000000000000" pitchFamily="66" charset="0"/>
              </a:rPr>
            </a:br>
            <a:r>
              <a:rPr lang="en-US" dirty="0">
                <a:solidFill>
                  <a:srgbClr val="262626"/>
                </a:solidFill>
                <a:latin typeface="NTPreCursivefk" panose="03000400000000000000" pitchFamily="66" charset="0"/>
              </a:rPr>
              <a:t>App</a:t>
            </a:r>
          </a:p>
        </p:txBody>
      </p:sp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7B407EC4-5D16-4845-9840-4E28622B65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52053" y="-2"/>
            <a:ext cx="7539947" cy="685800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04C26B2-4EEF-48FB-B580-CC39B6CE761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40713" y="846772"/>
            <a:ext cx="5762625" cy="3152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746740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283</TotalTime>
  <Words>620</Words>
  <Application>Microsoft Office PowerPoint</Application>
  <PresentationFormat>Widescreen</PresentationFormat>
  <Paragraphs>39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0" baseType="lpstr">
      <vt:lpstr>Arial</vt:lpstr>
      <vt:lpstr>Calibri</vt:lpstr>
      <vt:lpstr>Calibri Light</vt:lpstr>
      <vt:lpstr>Garamond</vt:lpstr>
      <vt:lpstr>NTFPreCursiveDotted</vt:lpstr>
      <vt:lpstr>NTPreCursivefk</vt:lpstr>
      <vt:lpstr>Organic</vt:lpstr>
      <vt:lpstr>Welcome to  a partnership in  Learning! </vt:lpstr>
      <vt:lpstr>At Longmoor Primary school we follow the phonics program Sounds Write.   </vt:lpstr>
      <vt:lpstr>What is Sounds Write?</vt:lpstr>
      <vt:lpstr>What does Sounds Write look like in a Reception classroom?</vt:lpstr>
      <vt:lpstr>Word building</vt:lpstr>
      <vt:lpstr>Same sound different spellings</vt:lpstr>
      <vt:lpstr>Sound Swap</vt:lpstr>
      <vt:lpstr>Same sound different spellings</vt:lpstr>
      <vt:lpstr>Seek the Sound</vt:lpstr>
      <vt:lpstr>PowerPoint Presentation</vt:lpstr>
      <vt:lpstr>How can you provide extra support your child at home?</vt:lpstr>
      <vt:lpstr>Reading books and  Diary</vt:lpstr>
      <vt:lpstr>Sounds-Write App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Leah Hobart</dc:creator>
  <cp:lastModifiedBy>Tina Chibbaro</cp:lastModifiedBy>
  <cp:revision>735</cp:revision>
  <cp:lastPrinted>2019-10-14T16:21:38Z</cp:lastPrinted>
  <dcterms:created xsi:type="dcterms:W3CDTF">2013-07-15T20:26:40Z</dcterms:created>
  <dcterms:modified xsi:type="dcterms:W3CDTF">2025-10-02T08:55:55Z</dcterms:modified>
</cp:coreProperties>
</file>